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1" r:id="rId2"/>
    <p:sldId id="264" r:id="rId3"/>
    <p:sldId id="265" r:id="rId4"/>
    <p:sldId id="268" r:id="rId5"/>
    <p:sldId id="263" r:id="rId6"/>
    <p:sldId id="271" r:id="rId7"/>
    <p:sldId id="272" r:id="rId8"/>
    <p:sldId id="273" r:id="rId9"/>
    <p:sldId id="274" r:id="rId10"/>
    <p:sldId id="275" r:id="rId11"/>
  </p:sldIdLst>
  <p:sldSz cx="12192000" cy="6858000"/>
  <p:notesSz cx="6858000" cy="9144000"/>
  <p:custDataLst>
    <p:tags r:id="rId1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4CDE2"/>
    <a:srgbClr val="6A9A24"/>
    <a:srgbClr val="219AB3"/>
    <a:srgbClr val="2CBBD8"/>
    <a:srgbClr val="837689"/>
    <a:srgbClr val="75925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96" autoAdjust="0"/>
    <p:restoredTop sz="94660"/>
  </p:normalViewPr>
  <p:slideViewPr>
    <p:cSldViewPr snapToGrid="0">
      <p:cViewPr varScale="1">
        <p:scale>
          <a:sx n="84" d="100"/>
          <a:sy n="84" d="100"/>
        </p:scale>
        <p:origin x="63" y="120"/>
      </p:cViewPr>
      <p:guideLst/>
    </p:cSldViewPr>
  </p:slideViewPr>
  <p:notesTextViewPr>
    <p:cViewPr>
      <p:scale>
        <a:sx n="1" d="1"/>
        <a:sy n="1" d="1"/>
      </p:scale>
      <p:origin x="0" y="0"/>
    </p:cViewPr>
  </p:notesTextViewPr>
  <p:gridSpacing cx="76200" cy="76200"/>
</p:viewPr>
</file>

<file path=ppt/_rels/presentation.xml.rels>&#65279;<?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presProps" Target="presProp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tags" Target="tags/tag1.xml" /><Relationship Id="rId2" Type="http://schemas.openxmlformats.org/officeDocument/2006/relationships/slide" Target="slides/slide1.xml" /><Relationship Id="rId16" Type="http://schemas.openxmlformats.org/officeDocument/2006/relationships/tableStyles" Target="tableStyle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theme" Target="theme/theme1.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viewProps" Target="viewProps.xml" /></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media/>
</file>

<file path=ppt/media/image10.png>
</file>

<file path=ppt/media/image2.png>
</file>

<file path=ppt/media/image4.jpg>
</file>

<file path=ppt/media/image5.jpg>
</file>

<file path=ppt/media/image6.jp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D4F9A-C422-4699-81F8-4485DD72CEF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C86CDFF-0E6F-4F84-A85D-B56B832136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C102A7E-33E4-4302-A78C-AD3945B80932}"/>
              </a:ext>
            </a:extLst>
          </p:cNvPr>
          <p:cNvSpPr>
            <a:spLocks noGrp="1"/>
          </p:cNvSpPr>
          <p:nvPr>
            <p:ph type="dt" sz="half" idx="10"/>
          </p:nvPr>
        </p:nvSpPr>
        <p:spPr/>
        <p:txBody>
          <a:bodyPr/>
          <a:lstStyle/>
          <a:p>
            <a:fld id="{88D26C5E-D9A1-49A6-82DD-F9926B852F64}" type="datetimeFigureOut">
              <a:rPr lang="en-US" smtClean="0"/>
              <a:t>10/21/2019</a:t>
            </a:fld>
            <a:endParaRPr lang="en-US"/>
          </a:p>
        </p:txBody>
      </p:sp>
      <p:sp>
        <p:nvSpPr>
          <p:cNvPr id="5" name="Footer Placeholder 4">
            <a:extLst>
              <a:ext uri="{FF2B5EF4-FFF2-40B4-BE49-F238E27FC236}">
                <a16:creationId xmlns:a16="http://schemas.microsoft.com/office/drawing/2014/main" id="{B640A8ED-B44F-4B12-A694-4DC006B6863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80A8D6-73BE-44E5-BA37-AE12A5018141}"/>
              </a:ext>
            </a:extLst>
          </p:cNvPr>
          <p:cNvSpPr>
            <a:spLocks noGrp="1"/>
          </p:cNvSpPr>
          <p:nvPr>
            <p:ph type="sldNum" sz="quarter" idx="12"/>
          </p:nvPr>
        </p:nvSpPr>
        <p:spPr/>
        <p:txBody>
          <a:bodyPr/>
          <a:lstStyle/>
          <a:p>
            <a:fld id="{CD0BBE21-3C11-432E-9C6E-2DD5B0103EE2}" type="slidenum">
              <a:rPr lang="en-US" smtClean="0"/>
              <a:t>‹#›</a:t>
            </a:fld>
            <a:endParaRPr lang="en-US"/>
          </a:p>
        </p:txBody>
      </p:sp>
    </p:spTree>
    <p:extLst>
      <p:ext uri="{BB962C8B-B14F-4D97-AF65-F5344CB8AC3E}">
        <p14:creationId xmlns:p14="http://schemas.microsoft.com/office/powerpoint/2010/main" val="26924649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5F67C-C319-4879-AB5D-920419AC834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71A42AF-4A05-45A3-ADC9-9ED4F7AE0EE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2BF79F2-B48F-4CC8-8B4B-4F5A0874C8ED}"/>
              </a:ext>
            </a:extLst>
          </p:cNvPr>
          <p:cNvSpPr>
            <a:spLocks noGrp="1"/>
          </p:cNvSpPr>
          <p:nvPr>
            <p:ph type="dt" sz="half" idx="10"/>
          </p:nvPr>
        </p:nvSpPr>
        <p:spPr/>
        <p:txBody>
          <a:bodyPr/>
          <a:lstStyle/>
          <a:p>
            <a:fld id="{88D26C5E-D9A1-49A6-82DD-F9926B852F64}" type="datetimeFigureOut">
              <a:rPr lang="en-US" smtClean="0"/>
              <a:t>10/21/2019</a:t>
            </a:fld>
            <a:endParaRPr lang="en-US"/>
          </a:p>
        </p:txBody>
      </p:sp>
      <p:sp>
        <p:nvSpPr>
          <p:cNvPr id="5" name="Footer Placeholder 4">
            <a:extLst>
              <a:ext uri="{FF2B5EF4-FFF2-40B4-BE49-F238E27FC236}">
                <a16:creationId xmlns:a16="http://schemas.microsoft.com/office/drawing/2014/main" id="{08E135CA-FBCC-4FA6-A6D6-6D26C399AB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F44B42-ECF5-4F5B-9131-952EF611AAD2}"/>
              </a:ext>
            </a:extLst>
          </p:cNvPr>
          <p:cNvSpPr>
            <a:spLocks noGrp="1"/>
          </p:cNvSpPr>
          <p:nvPr>
            <p:ph type="sldNum" sz="quarter" idx="12"/>
          </p:nvPr>
        </p:nvSpPr>
        <p:spPr/>
        <p:txBody>
          <a:bodyPr/>
          <a:lstStyle/>
          <a:p>
            <a:fld id="{CD0BBE21-3C11-432E-9C6E-2DD5B0103EE2}" type="slidenum">
              <a:rPr lang="en-US" smtClean="0"/>
              <a:t>‹#›</a:t>
            </a:fld>
            <a:endParaRPr lang="en-US"/>
          </a:p>
        </p:txBody>
      </p:sp>
    </p:spTree>
    <p:extLst>
      <p:ext uri="{BB962C8B-B14F-4D97-AF65-F5344CB8AC3E}">
        <p14:creationId xmlns:p14="http://schemas.microsoft.com/office/powerpoint/2010/main" val="35492714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0AE9CB-AF5D-4903-8F05-FC69FEE4925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179A3CB-3759-4FE3-A7B5-E11DF6BA65E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D28C29-16B5-46DD-BC12-DBE1B46603BE}"/>
              </a:ext>
            </a:extLst>
          </p:cNvPr>
          <p:cNvSpPr>
            <a:spLocks noGrp="1"/>
          </p:cNvSpPr>
          <p:nvPr>
            <p:ph type="dt" sz="half" idx="10"/>
          </p:nvPr>
        </p:nvSpPr>
        <p:spPr/>
        <p:txBody>
          <a:bodyPr/>
          <a:lstStyle/>
          <a:p>
            <a:fld id="{88D26C5E-D9A1-49A6-82DD-F9926B852F64}" type="datetimeFigureOut">
              <a:rPr lang="en-US" smtClean="0"/>
              <a:t>10/21/2019</a:t>
            </a:fld>
            <a:endParaRPr lang="en-US"/>
          </a:p>
        </p:txBody>
      </p:sp>
      <p:sp>
        <p:nvSpPr>
          <p:cNvPr id="5" name="Footer Placeholder 4">
            <a:extLst>
              <a:ext uri="{FF2B5EF4-FFF2-40B4-BE49-F238E27FC236}">
                <a16:creationId xmlns:a16="http://schemas.microsoft.com/office/drawing/2014/main" id="{46523BD1-29FC-4970-BAB3-43CEEF3D62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594002-2201-4F95-A9A5-3801C22B6CAC}"/>
              </a:ext>
            </a:extLst>
          </p:cNvPr>
          <p:cNvSpPr>
            <a:spLocks noGrp="1"/>
          </p:cNvSpPr>
          <p:nvPr>
            <p:ph type="sldNum" sz="quarter" idx="12"/>
          </p:nvPr>
        </p:nvSpPr>
        <p:spPr/>
        <p:txBody>
          <a:bodyPr/>
          <a:lstStyle/>
          <a:p>
            <a:fld id="{CD0BBE21-3C11-432E-9C6E-2DD5B0103EE2}" type="slidenum">
              <a:rPr lang="en-US" smtClean="0"/>
              <a:t>‹#›</a:t>
            </a:fld>
            <a:endParaRPr lang="en-US"/>
          </a:p>
        </p:txBody>
      </p:sp>
    </p:spTree>
    <p:extLst>
      <p:ext uri="{BB962C8B-B14F-4D97-AF65-F5344CB8AC3E}">
        <p14:creationId xmlns:p14="http://schemas.microsoft.com/office/powerpoint/2010/main" val="30129925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25FC24-6DD9-4D94-98DB-5B96FDA6EA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F472462-ED64-40DE-99E3-B7F1E9AB54B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6A40D8-1C9A-4BF2-BBD7-04174A36DD5C}"/>
              </a:ext>
            </a:extLst>
          </p:cNvPr>
          <p:cNvSpPr>
            <a:spLocks noGrp="1"/>
          </p:cNvSpPr>
          <p:nvPr>
            <p:ph type="dt" sz="half" idx="10"/>
          </p:nvPr>
        </p:nvSpPr>
        <p:spPr/>
        <p:txBody>
          <a:bodyPr/>
          <a:lstStyle/>
          <a:p>
            <a:fld id="{88D26C5E-D9A1-49A6-82DD-F9926B852F64}" type="datetimeFigureOut">
              <a:rPr lang="en-US" smtClean="0"/>
              <a:t>10/21/2019</a:t>
            </a:fld>
            <a:endParaRPr lang="en-US"/>
          </a:p>
        </p:txBody>
      </p:sp>
      <p:sp>
        <p:nvSpPr>
          <p:cNvPr id="5" name="Footer Placeholder 4">
            <a:extLst>
              <a:ext uri="{FF2B5EF4-FFF2-40B4-BE49-F238E27FC236}">
                <a16:creationId xmlns:a16="http://schemas.microsoft.com/office/drawing/2014/main" id="{951D2A32-5217-4DF7-B643-8E9429DC5B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59E387-8DA9-4425-B079-BA7A4F97F5ED}"/>
              </a:ext>
            </a:extLst>
          </p:cNvPr>
          <p:cNvSpPr>
            <a:spLocks noGrp="1"/>
          </p:cNvSpPr>
          <p:nvPr>
            <p:ph type="sldNum" sz="quarter" idx="12"/>
          </p:nvPr>
        </p:nvSpPr>
        <p:spPr/>
        <p:txBody>
          <a:bodyPr/>
          <a:lstStyle/>
          <a:p>
            <a:fld id="{CD0BBE21-3C11-432E-9C6E-2DD5B0103EE2}" type="slidenum">
              <a:rPr lang="en-US" smtClean="0"/>
              <a:t>‹#›</a:t>
            </a:fld>
            <a:endParaRPr lang="en-US"/>
          </a:p>
        </p:txBody>
      </p:sp>
    </p:spTree>
    <p:extLst>
      <p:ext uri="{BB962C8B-B14F-4D97-AF65-F5344CB8AC3E}">
        <p14:creationId xmlns:p14="http://schemas.microsoft.com/office/powerpoint/2010/main" val="36022389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394AF4-1AC9-451B-BC32-B63F8842675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3AFE1F2-459B-49AD-941E-7CBE2DA4CDD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F47398E-7455-448F-B3B9-CB194CC22C34}"/>
              </a:ext>
            </a:extLst>
          </p:cNvPr>
          <p:cNvSpPr>
            <a:spLocks noGrp="1"/>
          </p:cNvSpPr>
          <p:nvPr>
            <p:ph type="dt" sz="half" idx="10"/>
          </p:nvPr>
        </p:nvSpPr>
        <p:spPr/>
        <p:txBody>
          <a:bodyPr/>
          <a:lstStyle/>
          <a:p>
            <a:fld id="{88D26C5E-D9A1-49A6-82DD-F9926B852F64}" type="datetimeFigureOut">
              <a:rPr lang="en-US" smtClean="0"/>
              <a:t>10/21/2019</a:t>
            </a:fld>
            <a:endParaRPr lang="en-US"/>
          </a:p>
        </p:txBody>
      </p:sp>
      <p:sp>
        <p:nvSpPr>
          <p:cNvPr id="5" name="Footer Placeholder 4">
            <a:extLst>
              <a:ext uri="{FF2B5EF4-FFF2-40B4-BE49-F238E27FC236}">
                <a16:creationId xmlns:a16="http://schemas.microsoft.com/office/drawing/2014/main" id="{01BFA289-8771-4DDB-9C60-F436AF7DB7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35BAA5-55FB-4012-BC23-13C23D817646}"/>
              </a:ext>
            </a:extLst>
          </p:cNvPr>
          <p:cNvSpPr>
            <a:spLocks noGrp="1"/>
          </p:cNvSpPr>
          <p:nvPr>
            <p:ph type="sldNum" sz="quarter" idx="12"/>
          </p:nvPr>
        </p:nvSpPr>
        <p:spPr/>
        <p:txBody>
          <a:bodyPr/>
          <a:lstStyle/>
          <a:p>
            <a:fld id="{CD0BBE21-3C11-432E-9C6E-2DD5B0103EE2}" type="slidenum">
              <a:rPr lang="en-US" smtClean="0"/>
              <a:t>‹#›</a:t>
            </a:fld>
            <a:endParaRPr lang="en-US"/>
          </a:p>
        </p:txBody>
      </p:sp>
    </p:spTree>
    <p:extLst>
      <p:ext uri="{BB962C8B-B14F-4D97-AF65-F5344CB8AC3E}">
        <p14:creationId xmlns:p14="http://schemas.microsoft.com/office/powerpoint/2010/main" val="13289569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D6FDF0-7E1C-468A-B7C1-C967D77F7E6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1F8AA98-69B7-439C-96E2-11E0BDD210E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B620191-45D0-4758-881A-1A3DA661A8E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44F15D4-3282-4941-A529-E446993D6BA7}"/>
              </a:ext>
            </a:extLst>
          </p:cNvPr>
          <p:cNvSpPr>
            <a:spLocks noGrp="1"/>
          </p:cNvSpPr>
          <p:nvPr>
            <p:ph type="dt" sz="half" idx="10"/>
          </p:nvPr>
        </p:nvSpPr>
        <p:spPr/>
        <p:txBody>
          <a:bodyPr/>
          <a:lstStyle/>
          <a:p>
            <a:fld id="{88D26C5E-D9A1-49A6-82DD-F9926B852F64}" type="datetimeFigureOut">
              <a:rPr lang="en-US" smtClean="0"/>
              <a:t>10/21/2019</a:t>
            </a:fld>
            <a:endParaRPr lang="en-US"/>
          </a:p>
        </p:txBody>
      </p:sp>
      <p:sp>
        <p:nvSpPr>
          <p:cNvPr id="6" name="Footer Placeholder 5">
            <a:extLst>
              <a:ext uri="{FF2B5EF4-FFF2-40B4-BE49-F238E27FC236}">
                <a16:creationId xmlns:a16="http://schemas.microsoft.com/office/drawing/2014/main" id="{E799655D-3F5B-4A46-A550-9900D81C239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7D3F97-1941-44F5-B191-F86C2554B80B}"/>
              </a:ext>
            </a:extLst>
          </p:cNvPr>
          <p:cNvSpPr>
            <a:spLocks noGrp="1"/>
          </p:cNvSpPr>
          <p:nvPr>
            <p:ph type="sldNum" sz="quarter" idx="12"/>
          </p:nvPr>
        </p:nvSpPr>
        <p:spPr/>
        <p:txBody>
          <a:bodyPr/>
          <a:lstStyle/>
          <a:p>
            <a:fld id="{CD0BBE21-3C11-432E-9C6E-2DD5B0103EE2}" type="slidenum">
              <a:rPr lang="en-US" smtClean="0"/>
              <a:t>‹#›</a:t>
            </a:fld>
            <a:endParaRPr lang="en-US"/>
          </a:p>
        </p:txBody>
      </p:sp>
    </p:spTree>
    <p:extLst>
      <p:ext uri="{BB962C8B-B14F-4D97-AF65-F5344CB8AC3E}">
        <p14:creationId xmlns:p14="http://schemas.microsoft.com/office/powerpoint/2010/main" val="672480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56C825-5097-4EE6-98FA-1E6B7A212A9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CA68BC6-F1BB-4088-B0EB-C06EF05CCEE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C01F5B-3DDC-46A5-A148-3335337CB1C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D265E7F-77F4-40FC-9E77-C213F581A21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33F5CBF-0116-444B-9427-2234AEB909D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0FD4F36-2400-462F-9371-B5CB7BB284F1}"/>
              </a:ext>
            </a:extLst>
          </p:cNvPr>
          <p:cNvSpPr>
            <a:spLocks noGrp="1"/>
          </p:cNvSpPr>
          <p:nvPr>
            <p:ph type="dt" sz="half" idx="10"/>
          </p:nvPr>
        </p:nvSpPr>
        <p:spPr/>
        <p:txBody>
          <a:bodyPr/>
          <a:lstStyle/>
          <a:p>
            <a:fld id="{88D26C5E-D9A1-49A6-82DD-F9926B852F64}" type="datetimeFigureOut">
              <a:rPr lang="en-US" smtClean="0"/>
              <a:t>10/21/2019</a:t>
            </a:fld>
            <a:endParaRPr lang="en-US"/>
          </a:p>
        </p:txBody>
      </p:sp>
      <p:sp>
        <p:nvSpPr>
          <p:cNvPr id="8" name="Footer Placeholder 7">
            <a:extLst>
              <a:ext uri="{FF2B5EF4-FFF2-40B4-BE49-F238E27FC236}">
                <a16:creationId xmlns:a16="http://schemas.microsoft.com/office/drawing/2014/main" id="{1DDDD2FB-FFFD-4094-966E-F86DF630339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402A6FF-9475-4FB4-AD6B-F9D9254823C6}"/>
              </a:ext>
            </a:extLst>
          </p:cNvPr>
          <p:cNvSpPr>
            <a:spLocks noGrp="1"/>
          </p:cNvSpPr>
          <p:nvPr>
            <p:ph type="sldNum" sz="quarter" idx="12"/>
          </p:nvPr>
        </p:nvSpPr>
        <p:spPr/>
        <p:txBody>
          <a:bodyPr/>
          <a:lstStyle/>
          <a:p>
            <a:fld id="{CD0BBE21-3C11-432E-9C6E-2DD5B0103EE2}" type="slidenum">
              <a:rPr lang="en-US" smtClean="0"/>
              <a:t>‹#›</a:t>
            </a:fld>
            <a:endParaRPr lang="en-US"/>
          </a:p>
        </p:txBody>
      </p:sp>
    </p:spTree>
    <p:extLst>
      <p:ext uri="{BB962C8B-B14F-4D97-AF65-F5344CB8AC3E}">
        <p14:creationId xmlns:p14="http://schemas.microsoft.com/office/powerpoint/2010/main" val="32820640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FFC4F6-06A2-4F62-AB82-3421900C1FF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7004063-7F27-4D83-A02F-10796C8D55D6}"/>
              </a:ext>
            </a:extLst>
          </p:cNvPr>
          <p:cNvSpPr>
            <a:spLocks noGrp="1"/>
          </p:cNvSpPr>
          <p:nvPr>
            <p:ph type="dt" sz="half" idx="10"/>
          </p:nvPr>
        </p:nvSpPr>
        <p:spPr/>
        <p:txBody>
          <a:bodyPr/>
          <a:lstStyle/>
          <a:p>
            <a:fld id="{88D26C5E-D9A1-49A6-82DD-F9926B852F64}" type="datetimeFigureOut">
              <a:rPr lang="en-US" smtClean="0"/>
              <a:t>10/21/2019</a:t>
            </a:fld>
            <a:endParaRPr lang="en-US"/>
          </a:p>
        </p:txBody>
      </p:sp>
      <p:sp>
        <p:nvSpPr>
          <p:cNvPr id="4" name="Footer Placeholder 3">
            <a:extLst>
              <a:ext uri="{FF2B5EF4-FFF2-40B4-BE49-F238E27FC236}">
                <a16:creationId xmlns:a16="http://schemas.microsoft.com/office/drawing/2014/main" id="{B7F6884F-81AF-425B-9CA1-5D7D0F55969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CA48A60-BF74-4086-A28E-98F2C128F8E3}"/>
              </a:ext>
            </a:extLst>
          </p:cNvPr>
          <p:cNvSpPr>
            <a:spLocks noGrp="1"/>
          </p:cNvSpPr>
          <p:nvPr>
            <p:ph type="sldNum" sz="quarter" idx="12"/>
          </p:nvPr>
        </p:nvSpPr>
        <p:spPr/>
        <p:txBody>
          <a:bodyPr/>
          <a:lstStyle/>
          <a:p>
            <a:fld id="{CD0BBE21-3C11-432E-9C6E-2DD5B0103EE2}" type="slidenum">
              <a:rPr lang="en-US" smtClean="0"/>
              <a:t>‹#›</a:t>
            </a:fld>
            <a:endParaRPr lang="en-US"/>
          </a:p>
        </p:txBody>
      </p:sp>
    </p:spTree>
    <p:extLst>
      <p:ext uri="{BB962C8B-B14F-4D97-AF65-F5344CB8AC3E}">
        <p14:creationId xmlns:p14="http://schemas.microsoft.com/office/powerpoint/2010/main" val="7136656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D62BA95-661B-46E5-AF9E-1F9B81022D5D}"/>
              </a:ext>
            </a:extLst>
          </p:cNvPr>
          <p:cNvSpPr>
            <a:spLocks noGrp="1"/>
          </p:cNvSpPr>
          <p:nvPr>
            <p:ph type="dt" sz="half" idx="10"/>
          </p:nvPr>
        </p:nvSpPr>
        <p:spPr/>
        <p:txBody>
          <a:bodyPr/>
          <a:lstStyle/>
          <a:p>
            <a:fld id="{88D26C5E-D9A1-49A6-82DD-F9926B852F64}" type="datetimeFigureOut">
              <a:rPr lang="en-US" smtClean="0"/>
              <a:t>10/21/2019</a:t>
            </a:fld>
            <a:endParaRPr lang="en-US"/>
          </a:p>
        </p:txBody>
      </p:sp>
      <p:sp>
        <p:nvSpPr>
          <p:cNvPr id="3" name="Footer Placeholder 2">
            <a:extLst>
              <a:ext uri="{FF2B5EF4-FFF2-40B4-BE49-F238E27FC236}">
                <a16:creationId xmlns:a16="http://schemas.microsoft.com/office/drawing/2014/main" id="{CC22327A-3A01-48EF-B756-E7FB0810A55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5CC39AE-2B6C-45DD-96F8-15827D145CE7}"/>
              </a:ext>
            </a:extLst>
          </p:cNvPr>
          <p:cNvSpPr>
            <a:spLocks noGrp="1"/>
          </p:cNvSpPr>
          <p:nvPr>
            <p:ph type="sldNum" sz="quarter" idx="12"/>
          </p:nvPr>
        </p:nvSpPr>
        <p:spPr/>
        <p:txBody>
          <a:bodyPr/>
          <a:lstStyle/>
          <a:p>
            <a:fld id="{CD0BBE21-3C11-432E-9C6E-2DD5B0103EE2}" type="slidenum">
              <a:rPr lang="en-US" smtClean="0"/>
              <a:t>‹#›</a:t>
            </a:fld>
            <a:endParaRPr lang="en-US"/>
          </a:p>
        </p:txBody>
      </p:sp>
    </p:spTree>
    <p:extLst>
      <p:ext uri="{BB962C8B-B14F-4D97-AF65-F5344CB8AC3E}">
        <p14:creationId xmlns:p14="http://schemas.microsoft.com/office/powerpoint/2010/main" val="211949598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A5F1F-4B3F-4974-B16D-B6A8ADEDB11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F605F63-731E-4A16-9603-4983D21DF46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FF4EC96-D3BB-4D0A-A5E4-F94C29B533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07575DB-8BBB-4425-A605-36C1FC3077EA}"/>
              </a:ext>
            </a:extLst>
          </p:cNvPr>
          <p:cNvSpPr>
            <a:spLocks noGrp="1"/>
          </p:cNvSpPr>
          <p:nvPr>
            <p:ph type="dt" sz="half" idx="10"/>
          </p:nvPr>
        </p:nvSpPr>
        <p:spPr/>
        <p:txBody>
          <a:bodyPr/>
          <a:lstStyle/>
          <a:p>
            <a:fld id="{88D26C5E-D9A1-49A6-82DD-F9926B852F64}" type="datetimeFigureOut">
              <a:rPr lang="en-US" smtClean="0"/>
              <a:t>10/21/2019</a:t>
            </a:fld>
            <a:endParaRPr lang="en-US"/>
          </a:p>
        </p:txBody>
      </p:sp>
      <p:sp>
        <p:nvSpPr>
          <p:cNvPr id="6" name="Footer Placeholder 5">
            <a:extLst>
              <a:ext uri="{FF2B5EF4-FFF2-40B4-BE49-F238E27FC236}">
                <a16:creationId xmlns:a16="http://schemas.microsoft.com/office/drawing/2014/main" id="{ACB0F3A7-D0C8-413D-A82C-FBDFEACF5F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6940F5-4290-487F-BA45-EE4F437DDA46}"/>
              </a:ext>
            </a:extLst>
          </p:cNvPr>
          <p:cNvSpPr>
            <a:spLocks noGrp="1"/>
          </p:cNvSpPr>
          <p:nvPr>
            <p:ph type="sldNum" sz="quarter" idx="12"/>
          </p:nvPr>
        </p:nvSpPr>
        <p:spPr/>
        <p:txBody>
          <a:bodyPr/>
          <a:lstStyle/>
          <a:p>
            <a:fld id="{CD0BBE21-3C11-432E-9C6E-2DD5B0103EE2}" type="slidenum">
              <a:rPr lang="en-US" smtClean="0"/>
              <a:t>‹#›</a:t>
            </a:fld>
            <a:endParaRPr lang="en-US"/>
          </a:p>
        </p:txBody>
      </p:sp>
    </p:spTree>
    <p:extLst>
      <p:ext uri="{BB962C8B-B14F-4D97-AF65-F5344CB8AC3E}">
        <p14:creationId xmlns:p14="http://schemas.microsoft.com/office/powerpoint/2010/main" val="24136449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31CE5D-3316-49AA-AE0F-84120FBCFB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089CAAF-5934-409B-B119-1A261EEF50C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EC686FA-27DF-473E-A601-30057081B99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6317FAC-4A58-4D8A-8A80-8C8B867C6D4C}"/>
              </a:ext>
            </a:extLst>
          </p:cNvPr>
          <p:cNvSpPr>
            <a:spLocks noGrp="1"/>
          </p:cNvSpPr>
          <p:nvPr>
            <p:ph type="dt" sz="half" idx="10"/>
          </p:nvPr>
        </p:nvSpPr>
        <p:spPr/>
        <p:txBody>
          <a:bodyPr/>
          <a:lstStyle/>
          <a:p>
            <a:fld id="{88D26C5E-D9A1-49A6-82DD-F9926B852F64}" type="datetimeFigureOut">
              <a:rPr lang="en-US" smtClean="0"/>
              <a:t>10/21/2019</a:t>
            </a:fld>
            <a:endParaRPr lang="en-US"/>
          </a:p>
        </p:txBody>
      </p:sp>
      <p:sp>
        <p:nvSpPr>
          <p:cNvPr id="6" name="Footer Placeholder 5">
            <a:extLst>
              <a:ext uri="{FF2B5EF4-FFF2-40B4-BE49-F238E27FC236}">
                <a16:creationId xmlns:a16="http://schemas.microsoft.com/office/drawing/2014/main" id="{1F31552C-812E-4247-887F-D0026942C5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19A88B-EF9A-4F7E-9EA9-DCB0D3B8B4CD}"/>
              </a:ext>
            </a:extLst>
          </p:cNvPr>
          <p:cNvSpPr>
            <a:spLocks noGrp="1"/>
          </p:cNvSpPr>
          <p:nvPr>
            <p:ph type="sldNum" sz="quarter" idx="12"/>
          </p:nvPr>
        </p:nvSpPr>
        <p:spPr/>
        <p:txBody>
          <a:bodyPr/>
          <a:lstStyle/>
          <a:p>
            <a:fld id="{CD0BBE21-3C11-432E-9C6E-2DD5B0103EE2}" type="slidenum">
              <a:rPr lang="en-US" smtClean="0"/>
              <a:t>‹#›</a:t>
            </a:fld>
            <a:endParaRPr lang="en-US"/>
          </a:p>
        </p:txBody>
      </p:sp>
    </p:spTree>
    <p:extLst>
      <p:ext uri="{BB962C8B-B14F-4D97-AF65-F5344CB8AC3E}">
        <p14:creationId xmlns:p14="http://schemas.microsoft.com/office/powerpoint/2010/main" val="21979972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vmlDrawing" Target="../drawings/vmlDrawing1.v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oleObject" Target="../embeddings/oleObject1.bin"/><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8" name="Object 7" hidden="1">
            <a:extLst>
              <a:ext uri="{FF2B5EF4-FFF2-40B4-BE49-F238E27FC236}">
                <a16:creationId xmlns:a16="http://schemas.microsoft.com/office/drawing/2014/main" id="{68F41546-F223-432F-A0D0-230CE34F9D1D}"/>
              </a:ext>
            </a:extLst>
          </p:cNvPr>
          <p:cNvGraphicFramePr>
            <a:graphicFrameLocks noChangeAspect="1"/>
          </p:cNvGraphicFramePr>
          <p:nvPr userDrawn="1">
            <p:custDataLst>
              <p:tags r:id="rId14"/>
            </p:custDataLst>
            <p:extLst>
              <p:ext uri="{D42A27DB-BD31-4B8C-83A1-F6EECF244321}">
                <p14:modId xmlns:p14="http://schemas.microsoft.com/office/powerpoint/2010/main" val="151657014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07" name="think-cell Slide" r:id="rId16" imgW="501" imgH="502" progId="TCLayout.ActiveDocument.1">
                  <p:embed/>
                </p:oleObj>
              </mc:Choice>
              <mc:Fallback>
                <p:oleObj name="think-cell Slide" r:id="rId16" imgW="501" imgH="502" progId="TCLayout.ActiveDocument.1">
                  <p:embed/>
                  <p:pic>
                    <p:nvPicPr>
                      <p:cNvPr id="0" name=""/>
                      <p:cNvPicPr/>
                      <p:nvPr/>
                    </p:nvPicPr>
                    <p:blipFill>
                      <a:blip r:embed="rId17"/>
                      <a:stretch>
                        <a:fillRect/>
                      </a:stretch>
                    </p:blipFill>
                    <p:spPr>
                      <a:xfrm>
                        <a:off x="1588" y="1588"/>
                        <a:ext cx="1588" cy="1588"/>
                      </a:xfrm>
                      <a:prstGeom prst="rect">
                        <a:avLst/>
                      </a:prstGeom>
                    </p:spPr>
                  </p:pic>
                </p:oleObj>
              </mc:Fallback>
            </mc:AlternateContent>
          </a:graphicData>
        </a:graphic>
      </p:graphicFrame>
      <p:sp>
        <p:nvSpPr>
          <p:cNvPr id="7" name="Rectangle 6" hidden="1">
            <a:extLst>
              <a:ext uri="{FF2B5EF4-FFF2-40B4-BE49-F238E27FC236}">
                <a16:creationId xmlns:a16="http://schemas.microsoft.com/office/drawing/2014/main" id="{F77CB2BE-3915-4D67-90E2-2E8B22EC4A5C}"/>
              </a:ext>
            </a:extLst>
          </p:cNvPr>
          <p:cNvSpPr/>
          <p:nvPr userDrawn="1">
            <p:custDataLst>
              <p:tags r:id="rId15"/>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marL="0" lvl="0" indent="0" algn="ctr"/>
            <a:endParaRPr lang="en-US" sz="4400" b="0" i="0" baseline="0" dirty="0">
              <a:latin typeface="Calibri Light" panose="020F0302020204030204" pitchFamily="34" charset="0"/>
              <a:ea typeface="+mj-ea"/>
              <a:cs typeface="+mj-cs"/>
              <a:sym typeface="Calibri Light" panose="020F0302020204030204" pitchFamily="34" charset="0"/>
            </a:endParaRPr>
          </a:p>
        </p:txBody>
      </p:sp>
      <p:sp>
        <p:nvSpPr>
          <p:cNvPr id="2" name="Title Placeholder 1">
            <a:extLst>
              <a:ext uri="{FF2B5EF4-FFF2-40B4-BE49-F238E27FC236}">
                <a16:creationId xmlns:a16="http://schemas.microsoft.com/office/drawing/2014/main" id="{0A819D94-ED22-44FA-891A-44B02022237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445D84-55D3-4F05-A735-65F770EB802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DDF99F-C63A-4E20-BC43-7DFCFA82CC1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D26C5E-D9A1-49A6-82DD-F9926B852F64}" type="datetimeFigureOut">
              <a:rPr lang="en-US" smtClean="0"/>
              <a:t>10/21/2019</a:t>
            </a:fld>
            <a:endParaRPr lang="en-US"/>
          </a:p>
        </p:txBody>
      </p:sp>
      <p:sp>
        <p:nvSpPr>
          <p:cNvPr id="5" name="Footer Placeholder 4">
            <a:extLst>
              <a:ext uri="{FF2B5EF4-FFF2-40B4-BE49-F238E27FC236}">
                <a16:creationId xmlns:a16="http://schemas.microsoft.com/office/drawing/2014/main" id="{26698155-F584-48B7-B938-8B4747C2559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12E0666-D8EC-4764-8CC5-3A88249D066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D0BBE21-3C11-432E-9C6E-2DD5B0103EE2}" type="slidenum">
              <a:rPr lang="en-US" smtClean="0"/>
              <a:t>‹#›</a:t>
            </a:fld>
            <a:endParaRPr lang="en-US"/>
          </a:p>
        </p:txBody>
      </p:sp>
    </p:spTree>
    <p:extLst>
      <p:ext uri="{BB962C8B-B14F-4D97-AF65-F5344CB8AC3E}">
        <p14:creationId xmlns:p14="http://schemas.microsoft.com/office/powerpoint/2010/main" val="17468592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xml"/><Relationship Id="rId1" Type="http://schemas.openxmlformats.org/officeDocument/2006/relationships/vmlDrawing" Target="../drawings/vmlDrawing2.vml"/><Relationship Id="rId6" Type="http://schemas.openxmlformats.org/officeDocument/2006/relationships/image" Target="../media/image2.png"/><Relationship Id="rId5" Type="http://schemas.openxmlformats.org/officeDocument/2006/relationships/image" Target="../media/image1.emf"/><Relationship Id="rId4" Type="http://schemas.openxmlformats.org/officeDocument/2006/relationships/oleObject" Target="../embeddings/oleObject2.bin"/></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3.xml"/><Relationship Id="rId1" Type="http://schemas.openxmlformats.org/officeDocument/2006/relationships/vmlDrawing" Target="../drawings/vmlDrawing11.vml"/><Relationship Id="rId5" Type="http://schemas.openxmlformats.org/officeDocument/2006/relationships/image" Target="../media/image1.emf"/><Relationship Id="rId4" Type="http://schemas.openxmlformats.org/officeDocument/2006/relationships/oleObject" Target="../embeddings/oleObject11.bin"/></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5.xml"/><Relationship Id="rId1" Type="http://schemas.openxmlformats.org/officeDocument/2006/relationships/vmlDrawing" Target="../drawings/vmlDrawing3.vml"/><Relationship Id="rId5" Type="http://schemas.openxmlformats.org/officeDocument/2006/relationships/image" Target="../media/image1.emf"/><Relationship Id="rId4" Type="http://schemas.openxmlformats.org/officeDocument/2006/relationships/oleObject" Target="../embeddings/oleObject3.bin"/></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4.jpg"/><Relationship Id="rId2" Type="http://schemas.openxmlformats.org/officeDocument/2006/relationships/tags" Target="../tags/tag6.xml"/><Relationship Id="rId1" Type="http://schemas.openxmlformats.org/officeDocument/2006/relationships/vmlDrawing" Target="../drawings/vmlDrawing4.vml"/><Relationship Id="rId6" Type="http://schemas.openxmlformats.org/officeDocument/2006/relationships/image" Target="../media/image3.emf"/><Relationship Id="rId5" Type="http://schemas.openxmlformats.org/officeDocument/2006/relationships/image" Target="../media/image1.emf"/><Relationship Id="rId4" Type="http://schemas.openxmlformats.org/officeDocument/2006/relationships/oleObject" Target="../embeddings/oleObject4.bin"/></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6.jpg"/><Relationship Id="rId2" Type="http://schemas.openxmlformats.org/officeDocument/2006/relationships/tags" Target="../tags/tag7.xml"/><Relationship Id="rId1" Type="http://schemas.openxmlformats.org/officeDocument/2006/relationships/vmlDrawing" Target="../drawings/vmlDrawing5.vml"/><Relationship Id="rId6" Type="http://schemas.openxmlformats.org/officeDocument/2006/relationships/image" Target="../media/image5.jpg"/><Relationship Id="rId5" Type="http://schemas.openxmlformats.org/officeDocument/2006/relationships/image" Target="../media/image1.emf"/><Relationship Id="rId4" Type="http://schemas.openxmlformats.org/officeDocument/2006/relationships/oleObject" Target="../embeddings/oleObject5.bin"/></Relationships>
</file>

<file path=ppt/slides/_rels/slide5.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slideLayout" Target="../slideLayouts/slideLayout2.xml"/><Relationship Id="rId7" Type="http://schemas.openxmlformats.org/officeDocument/2006/relationships/image" Target="../media/image8.png"/><Relationship Id="rId2" Type="http://schemas.openxmlformats.org/officeDocument/2006/relationships/tags" Target="../tags/tag8.xml"/><Relationship Id="rId1" Type="http://schemas.openxmlformats.org/officeDocument/2006/relationships/vmlDrawing" Target="../drawings/vmlDrawing6.vml"/><Relationship Id="rId6" Type="http://schemas.openxmlformats.org/officeDocument/2006/relationships/image" Target="../media/image7.png"/><Relationship Id="rId5" Type="http://schemas.openxmlformats.org/officeDocument/2006/relationships/image" Target="../media/image1.emf"/><Relationship Id="rId4" Type="http://schemas.openxmlformats.org/officeDocument/2006/relationships/oleObject" Target="../embeddings/oleObject6.bin"/></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xml"/><Relationship Id="rId1" Type="http://schemas.openxmlformats.org/officeDocument/2006/relationships/vmlDrawing" Target="../drawings/vmlDrawing7.vml"/><Relationship Id="rId6" Type="http://schemas.openxmlformats.org/officeDocument/2006/relationships/image" Target="../media/image10.png"/><Relationship Id="rId5" Type="http://schemas.openxmlformats.org/officeDocument/2006/relationships/image" Target="../media/image1.emf"/><Relationship Id="rId4" Type="http://schemas.openxmlformats.org/officeDocument/2006/relationships/oleObject" Target="../embeddings/oleObject7.bin"/></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0.xml"/><Relationship Id="rId1" Type="http://schemas.openxmlformats.org/officeDocument/2006/relationships/vmlDrawing" Target="../drawings/vmlDrawing8.vml"/><Relationship Id="rId6" Type="http://schemas.openxmlformats.org/officeDocument/2006/relationships/hyperlink" Target="http://www.watever.life/" TargetMode="External"/><Relationship Id="rId5" Type="http://schemas.openxmlformats.org/officeDocument/2006/relationships/image" Target="../media/image1.emf"/><Relationship Id="rId4" Type="http://schemas.openxmlformats.org/officeDocument/2006/relationships/oleObject" Target="../embeddings/oleObject8.bin"/></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1.xml"/><Relationship Id="rId1" Type="http://schemas.openxmlformats.org/officeDocument/2006/relationships/vmlDrawing" Target="../drawings/vmlDrawing9.vml"/><Relationship Id="rId5" Type="http://schemas.openxmlformats.org/officeDocument/2006/relationships/image" Target="../media/image1.emf"/><Relationship Id="rId4" Type="http://schemas.openxmlformats.org/officeDocument/2006/relationships/oleObject" Target="../embeddings/oleObject9.bin"/></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2.xml"/><Relationship Id="rId1" Type="http://schemas.openxmlformats.org/officeDocument/2006/relationships/vmlDrawing" Target="../drawings/vmlDrawing10.vml"/><Relationship Id="rId5" Type="http://schemas.openxmlformats.org/officeDocument/2006/relationships/image" Target="../media/image1.emf"/><Relationship Id="rId4" Type="http://schemas.openxmlformats.org/officeDocument/2006/relationships/oleObject" Target="../embeddings/oleObject10.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A727D9CA-63D2-4FBC-AE9A-66BF6D69406C}"/>
              </a:ext>
            </a:extLst>
          </p:cNvPr>
          <p:cNvGraphicFramePr>
            <a:graphicFrameLocks noChangeAspect="1"/>
          </p:cNvGraphicFramePr>
          <p:nvPr>
            <p:custDataLst>
              <p:tags r:id="rId2"/>
            </p:custDataLst>
            <p:extLst>
              <p:ext uri="{D42A27DB-BD31-4B8C-83A1-F6EECF244321}">
                <p14:modId xmlns:p14="http://schemas.microsoft.com/office/powerpoint/2010/main" val="326274992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250" name="think-cell Slide" r:id="rId4" imgW="501" imgH="502" progId="TCLayout.ActiveDocument.1">
                  <p:embed/>
                </p:oleObj>
              </mc:Choice>
              <mc:Fallback>
                <p:oleObj name="think-cell Slide" r:id="rId4" imgW="501" imgH="502" progId="TCLayout.ActiveDocument.1">
                  <p:embed/>
                  <p:pic>
                    <p:nvPicPr>
                      <p:cNvPr id="4" name="Object 3" hidden="1">
                        <a:extLst>
                          <a:ext uri="{FF2B5EF4-FFF2-40B4-BE49-F238E27FC236}">
                            <a16:creationId xmlns:a16="http://schemas.microsoft.com/office/drawing/2014/main" id="{A727D9CA-63D2-4FBC-AE9A-66BF6D69406C}"/>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pic>
        <p:nvPicPr>
          <p:cNvPr id="2" name="Picture 1">
            <a:extLst>
              <a:ext uri="{FF2B5EF4-FFF2-40B4-BE49-F238E27FC236}">
                <a16:creationId xmlns:a16="http://schemas.microsoft.com/office/drawing/2014/main" id="{2FA5689B-5225-4573-A4CA-05D722193277}"/>
              </a:ext>
            </a:extLst>
          </p:cNvPr>
          <p:cNvPicPr>
            <a:picLocks noChangeAspect="1"/>
          </p:cNvPicPr>
          <p:nvPr/>
        </p:nvPicPr>
        <p:blipFill>
          <a:blip r:embed="rId6"/>
          <a:stretch>
            <a:fillRect/>
          </a:stretch>
        </p:blipFill>
        <p:spPr>
          <a:xfrm>
            <a:off x="11928" y="0"/>
            <a:ext cx="12128952" cy="6858000"/>
          </a:xfrm>
          <a:prstGeom prst="rect">
            <a:avLst/>
          </a:prstGeom>
          <a:solidFill>
            <a:srgbClr val="6A9A24"/>
          </a:solidFill>
        </p:spPr>
      </p:pic>
      <p:grpSp>
        <p:nvGrpSpPr>
          <p:cNvPr id="10" name="Group 422">
            <a:extLst>
              <a:ext uri="{FF2B5EF4-FFF2-40B4-BE49-F238E27FC236}">
                <a16:creationId xmlns:a16="http://schemas.microsoft.com/office/drawing/2014/main" id="{593235D5-8F20-4FA4-AC8E-87EA13FE1EC3}"/>
              </a:ext>
            </a:extLst>
          </p:cNvPr>
          <p:cNvGrpSpPr>
            <a:grpSpLocks noChangeAspect="1"/>
          </p:cNvGrpSpPr>
          <p:nvPr/>
        </p:nvGrpSpPr>
        <p:grpSpPr bwMode="auto">
          <a:xfrm>
            <a:off x="11401013" y="205227"/>
            <a:ext cx="367631" cy="367631"/>
            <a:chOff x="3131" y="1617"/>
            <a:chExt cx="340" cy="340"/>
          </a:xfrm>
          <a:solidFill>
            <a:srgbClr val="64CDE2"/>
          </a:solidFill>
        </p:grpSpPr>
        <p:sp>
          <p:nvSpPr>
            <p:cNvPr id="11" name="Freeform 423">
              <a:extLst>
                <a:ext uri="{FF2B5EF4-FFF2-40B4-BE49-F238E27FC236}">
                  <a16:creationId xmlns:a16="http://schemas.microsoft.com/office/drawing/2014/main" id="{D5EC4305-8FD0-47A9-A5F5-ADA972F3681A}"/>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2" name="Freeform 424">
              <a:extLst>
                <a:ext uri="{FF2B5EF4-FFF2-40B4-BE49-F238E27FC236}">
                  <a16:creationId xmlns:a16="http://schemas.microsoft.com/office/drawing/2014/main" id="{1E479F62-ED1D-4BEB-8243-2465FE3EBE58}"/>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3" name="Group 422">
            <a:extLst>
              <a:ext uri="{FF2B5EF4-FFF2-40B4-BE49-F238E27FC236}">
                <a16:creationId xmlns:a16="http://schemas.microsoft.com/office/drawing/2014/main" id="{27AC3875-3B6F-4522-8CD3-16373091DC66}"/>
              </a:ext>
            </a:extLst>
          </p:cNvPr>
          <p:cNvGrpSpPr>
            <a:grpSpLocks noChangeAspect="1"/>
          </p:cNvGrpSpPr>
          <p:nvPr/>
        </p:nvGrpSpPr>
        <p:grpSpPr bwMode="auto">
          <a:xfrm>
            <a:off x="11401013" y="795928"/>
            <a:ext cx="367631" cy="367631"/>
            <a:chOff x="3131" y="1617"/>
            <a:chExt cx="340" cy="340"/>
          </a:xfrm>
          <a:solidFill>
            <a:srgbClr val="64CDE2"/>
          </a:solidFill>
        </p:grpSpPr>
        <p:sp>
          <p:nvSpPr>
            <p:cNvPr id="14" name="Freeform 423">
              <a:extLst>
                <a:ext uri="{FF2B5EF4-FFF2-40B4-BE49-F238E27FC236}">
                  <a16:creationId xmlns:a16="http://schemas.microsoft.com/office/drawing/2014/main" id="{D3AFA323-E2EB-47EF-B117-D92E5F41F5F2}"/>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5" name="Freeform 424">
              <a:extLst>
                <a:ext uri="{FF2B5EF4-FFF2-40B4-BE49-F238E27FC236}">
                  <a16:creationId xmlns:a16="http://schemas.microsoft.com/office/drawing/2014/main" id="{278EF548-4EB9-4061-94DE-28D846E9E20B}"/>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6" name="Group 422">
            <a:extLst>
              <a:ext uri="{FF2B5EF4-FFF2-40B4-BE49-F238E27FC236}">
                <a16:creationId xmlns:a16="http://schemas.microsoft.com/office/drawing/2014/main" id="{431EC0B1-D19D-4DCF-9A76-227B2D6211DF}"/>
              </a:ext>
            </a:extLst>
          </p:cNvPr>
          <p:cNvGrpSpPr>
            <a:grpSpLocks noChangeAspect="1"/>
          </p:cNvGrpSpPr>
          <p:nvPr/>
        </p:nvGrpSpPr>
        <p:grpSpPr bwMode="auto">
          <a:xfrm>
            <a:off x="11401013" y="1386629"/>
            <a:ext cx="367631" cy="367631"/>
            <a:chOff x="3131" y="1617"/>
            <a:chExt cx="340" cy="340"/>
          </a:xfrm>
          <a:solidFill>
            <a:srgbClr val="64CDE2"/>
          </a:solidFill>
        </p:grpSpPr>
        <p:sp>
          <p:nvSpPr>
            <p:cNvPr id="17" name="Freeform 423">
              <a:extLst>
                <a:ext uri="{FF2B5EF4-FFF2-40B4-BE49-F238E27FC236}">
                  <a16:creationId xmlns:a16="http://schemas.microsoft.com/office/drawing/2014/main" id="{30BB4453-1594-4354-9F76-9F5976547404}"/>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 name="Freeform 424">
              <a:extLst>
                <a:ext uri="{FF2B5EF4-FFF2-40B4-BE49-F238E27FC236}">
                  <a16:creationId xmlns:a16="http://schemas.microsoft.com/office/drawing/2014/main" id="{DD2660B7-E906-4762-98B7-5066BE03F595}"/>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9" name="Group 422">
            <a:extLst>
              <a:ext uri="{FF2B5EF4-FFF2-40B4-BE49-F238E27FC236}">
                <a16:creationId xmlns:a16="http://schemas.microsoft.com/office/drawing/2014/main" id="{547EF7CE-9560-4F11-A596-8EE1D318BC6B}"/>
              </a:ext>
            </a:extLst>
          </p:cNvPr>
          <p:cNvGrpSpPr>
            <a:grpSpLocks noChangeAspect="1"/>
          </p:cNvGrpSpPr>
          <p:nvPr/>
        </p:nvGrpSpPr>
        <p:grpSpPr bwMode="auto">
          <a:xfrm>
            <a:off x="11401013" y="1977330"/>
            <a:ext cx="367631" cy="367631"/>
            <a:chOff x="3131" y="1617"/>
            <a:chExt cx="340" cy="340"/>
          </a:xfrm>
          <a:solidFill>
            <a:srgbClr val="64CDE2"/>
          </a:solidFill>
        </p:grpSpPr>
        <p:sp>
          <p:nvSpPr>
            <p:cNvPr id="20" name="Freeform 423">
              <a:extLst>
                <a:ext uri="{FF2B5EF4-FFF2-40B4-BE49-F238E27FC236}">
                  <a16:creationId xmlns:a16="http://schemas.microsoft.com/office/drawing/2014/main" id="{4DA9E511-9780-4510-8FDF-2DC4DFEAC95E}"/>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1" name="Freeform 424">
              <a:extLst>
                <a:ext uri="{FF2B5EF4-FFF2-40B4-BE49-F238E27FC236}">
                  <a16:creationId xmlns:a16="http://schemas.microsoft.com/office/drawing/2014/main" id="{3169EAD1-A379-4876-97CC-3145E542B0CA}"/>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22" name="TextBox 21">
            <a:extLst>
              <a:ext uri="{FF2B5EF4-FFF2-40B4-BE49-F238E27FC236}">
                <a16:creationId xmlns:a16="http://schemas.microsoft.com/office/drawing/2014/main" id="{AF518887-E469-4371-BF33-DB5AA04806AA}"/>
              </a:ext>
            </a:extLst>
          </p:cNvPr>
          <p:cNvSpPr txBox="1"/>
          <p:nvPr/>
        </p:nvSpPr>
        <p:spPr>
          <a:xfrm>
            <a:off x="10075108" y="850708"/>
            <a:ext cx="1308243" cy="338554"/>
          </a:xfrm>
          <a:prstGeom prst="rect">
            <a:avLst/>
          </a:prstGeom>
          <a:noFill/>
        </p:spPr>
        <p:txBody>
          <a:bodyPr wrap="none" rtlCol="0">
            <a:spAutoFit/>
          </a:bodyPr>
          <a:lstStyle/>
          <a:p>
            <a:pPr algn="r"/>
            <a:r>
              <a:rPr lang="en-US" sz="1600" dirty="0">
                <a:solidFill>
                  <a:schemeClr val="bg1"/>
                </a:solidFill>
                <a:ea typeface="Verdana" panose="020B0604030504040204" pitchFamily="34" charset="0"/>
              </a:rPr>
              <a:t>How It Works</a:t>
            </a:r>
          </a:p>
        </p:txBody>
      </p:sp>
      <p:sp>
        <p:nvSpPr>
          <p:cNvPr id="23" name="TextBox 22">
            <a:extLst>
              <a:ext uri="{FF2B5EF4-FFF2-40B4-BE49-F238E27FC236}">
                <a16:creationId xmlns:a16="http://schemas.microsoft.com/office/drawing/2014/main" id="{9DFCFB6A-8A00-4227-9D86-1F075A433E83}"/>
              </a:ext>
            </a:extLst>
          </p:cNvPr>
          <p:cNvSpPr txBox="1"/>
          <p:nvPr/>
        </p:nvSpPr>
        <p:spPr>
          <a:xfrm>
            <a:off x="10069722" y="1418011"/>
            <a:ext cx="1313629" cy="338554"/>
          </a:xfrm>
          <a:prstGeom prst="rect">
            <a:avLst/>
          </a:prstGeom>
          <a:noFill/>
        </p:spPr>
        <p:txBody>
          <a:bodyPr wrap="none" rtlCol="0">
            <a:spAutoFit/>
          </a:bodyPr>
          <a:lstStyle/>
          <a:p>
            <a:pPr algn="r"/>
            <a:r>
              <a:rPr lang="en-US" sz="1600" dirty="0">
                <a:solidFill>
                  <a:schemeClr val="bg1"/>
                </a:solidFill>
                <a:ea typeface="Verdana" panose="020B0604030504040204" pitchFamily="34" charset="0"/>
              </a:rPr>
              <a:t>Why We Care</a:t>
            </a:r>
          </a:p>
        </p:txBody>
      </p:sp>
      <p:sp>
        <p:nvSpPr>
          <p:cNvPr id="24" name="TextBox 23">
            <a:extLst>
              <a:ext uri="{FF2B5EF4-FFF2-40B4-BE49-F238E27FC236}">
                <a16:creationId xmlns:a16="http://schemas.microsoft.com/office/drawing/2014/main" id="{5B01E874-95A8-4D5B-B5FD-AA5AC697AC0E}"/>
              </a:ext>
            </a:extLst>
          </p:cNvPr>
          <p:cNvSpPr txBox="1"/>
          <p:nvPr/>
        </p:nvSpPr>
        <p:spPr>
          <a:xfrm>
            <a:off x="9873194" y="2008034"/>
            <a:ext cx="1510157" cy="338554"/>
          </a:xfrm>
          <a:prstGeom prst="rect">
            <a:avLst/>
          </a:prstGeom>
          <a:noFill/>
        </p:spPr>
        <p:txBody>
          <a:bodyPr wrap="none" rtlCol="0">
            <a:spAutoFit/>
          </a:bodyPr>
          <a:lstStyle/>
          <a:p>
            <a:pPr algn="r"/>
            <a:r>
              <a:rPr lang="en-US" sz="1600" dirty="0">
                <a:solidFill>
                  <a:schemeClr val="bg1"/>
                </a:solidFill>
                <a:ea typeface="Verdana" panose="020B0604030504040204" pitchFamily="34" charset="0"/>
              </a:rPr>
              <a:t>Who To Contact</a:t>
            </a:r>
          </a:p>
        </p:txBody>
      </p:sp>
      <p:sp>
        <p:nvSpPr>
          <p:cNvPr id="25" name="TextBox 24">
            <a:extLst>
              <a:ext uri="{FF2B5EF4-FFF2-40B4-BE49-F238E27FC236}">
                <a16:creationId xmlns:a16="http://schemas.microsoft.com/office/drawing/2014/main" id="{D8051523-3959-4838-8045-EA57BD452784}"/>
              </a:ext>
            </a:extLst>
          </p:cNvPr>
          <p:cNvSpPr txBox="1"/>
          <p:nvPr/>
        </p:nvSpPr>
        <p:spPr>
          <a:xfrm>
            <a:off x="10309257" y="251241"/>
            <a:ext cx="1078821" cy="338554"/>
          </a:xfrm>
          <a:prstGeom prst="rect">
            <a:avLst/>
          </a:prstGeom>
          <a:noFill/>
        </p:spPr>
        <p:txBody>
          <a:bodyPr wrap="none" rtlCol="0">
            <a:spAutoFit/>
          </a:bodyPr>
          <a:lstStyle/>
          <a:p>
            <a:pPr algn="r"/>
            <a:r>
              <a:rPr lang="en-US" sz="1600" dirty="0">
                <a:solidFill>
                  <a:schemeClr val="bg1"/>
                </a:solidFill>
                <a:ea typeface="Verdana" panose="020B0604030504040204" pitchFamily="34" charset="0"/>
              </a:rPr>
              <a:t>What Is It?</a:t>
            </a:r>
          </a:p>
        </p:txBody>
      </p:sp>
      <p:sp>
        <p:nvSpPr>
          <p:cNvPr id="30" name="Freeform: Shape 29">
            <a:extLst>
              <a:ext uri="{FF2B5EF4-FFF2-40B4-BE49-F238E27FC236}">
                <a16:creationId xmlns:a16="http://schemas.microsoft.com/office/drawing/2014/main" id="{65EC2EF8-0E8B-4F44-A0ED-958D7F08861E}"/>
              </a:ext>
            </a:extLst>
          </p:cNvPr>
          <p:cNvSpPr/>
          <p:nvPr/>
        </p:nvSpPr>
        <p:spPr>
          <a:xfrm>
            <a:off x="9660834" y="5655756"/>
            <a:ext cx="207247" cy="120303"/>
          </a:xfrm>
          <a:custGeom>
            <a:avLst/>
            <a:gdLst>
              <a:gd name="connsiteX0" fmla="*/ 0 w 164706"/>
              <a:gd name="connsiteY0" fmla="*/ 11359 h 85192"/>
              <a:gd name="connsiteX1" fmla="*/ 90872 w 164706"/>
              <a:gd name="connsiteY1" fmla="*/ 85192 h 85192"/>
              <a:gd name="connsiteX2" fmla="*/ 164706 w 164706"/>
              <a:gd name="connsiteY2" fmla="*/ 0 h 85192"/>
            </a:gdLst>
            <a:ahLst/>
            <a:cxnLst>
              <a:cxn ang="0">
                <a:pos x="connsiteX0" y="connsiteY0"/>
              </a:cxn>
              <a:cxn ang="0">
                <a:pos x="connsiteX1" y="connsiteY1"/>
              </a:cxn>
              <a:cxn ang="0">
                <a:pos x="connsiteX2" y="connsiteY2"/>
              </a:cxn>
            </a:cxnLst>
            <a:rect l="l" t="t" r="r" b="b"/>
            <a:pathLst>
              <a:path w="164706" h="85192">
                <a:moveTo>
                  <a:pt x="0" y="11359"/>
                </a:moveTo>
                <a:lnTo>
                  <a:pt x="90872" y="85192"/>
                </a:lnTo>
                <a:lnTo>
                  <a:pt x="164706" y="0"/>
                </a:lnTo>
              </a:path>
            </a:pathLst>
          </a:custGeom>
          <a:noFill/>
          <a:ln w="38100">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a:extLst>
              <a:ext uri="{FF2B5EF4-FFF2-40B4-BE49-F238E27FC236}">
                <a16:creationId xmlns:a16="http://schemas.microsoft.com/office/drawing/2014/main" id="{10EEAC30-0C14-425E-9F04-AD93F426AA56}"/>
              </a:ext>
            </a:extLst>
          </p:cNvPr>
          <p:cNvCxnSpPr/>
          <p:nvPr/>
        </p:nvCxnSpPr>
        <p:spPr>
          <a:xfrm>
            <a:off x="11601325" y="5429587"/>
            <a:ext cx="0" cy="1428413"/>
          </a:xfrm>
          <a:prstGeom prst="line">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cxnSp>
      <p:sp>
        <p:nvSpPr>
          <p:cNvPr id="32" name="TextBox 31">
            <a:extLst>
              <a:ext uri="{FF2B5EF4-FFF2-40B4-BE49-F238E27FC236}">
                <a16:creationId xmlns:a16="http://schemas.microsoft.com/office/drawing/2014/main" id="{FEDA3653-D153-4917-8FE8-1CDA9667A534}"/>
              </a:ext>
            </a:extLst>
          </p:cNvPr>
          <p:cNvSpPr txBox="1"/>
          <p:nvPr/>
        </p:nvSpPr>
        <p:spPr>
          <a:xfrm>
            <a:off x="9877593" y="5573399"/>
            <a:ext cx="1476461" cy="276999"/>
          </a:xfrm>
          <a:prstGeom prst="rect">
            <a:avLst/>
          </a:prstGeom>
          <a:noFill/>
        </p:spPr>
        <p:txBody>
          <a:bodyPr wrap="none" rtlCol="0">
            <a:spAutoFit/>
          </a:bodyPr>
          <a:lstStyle/>
          <a:p>
            <a:r>
              <a:rPr lang="en-US" sz="1200" b="1" cap="all" spc="120" dirty="0">
                <a:solidFill>
                  <a:schemeClr val="bg1"/>
                </a:solidFill>
                <a:latin typeface="Verdana" panose="020B0604030504040204" pitchFamily="34" charset="0"/>
                <a:ea typeface="Verdana" panose="020B0604030504040204" pitchFamily="34" charset="0"/>
              </a:rPr>
              <a:t>Scroll Down</a:t>
            </a:r>
          </a:p>
        </p:txBody>
      </p:sp>
      <p:sp>
        <p:nvSpPr>
          <p:cNvPr id="5" name="TextBox 4">
            <a:extLst>
              <a:ext uri="{FF2B5EF4-FFF2-40B4-BE49-F238E27FC236}">
                <a16:creationId xmlns:a16="http://schemas.microsoft.com/office/drawing/2014/main" id="{7D7D30F6-3E2B-4ADD-A51B-BEC6A6353E7F}"/>
              </a:ext>
            </a:extLst>
          </p:cNvPr>
          <p:cNvSpPr txBox="1"/>
          <p:nvPr/>
        </p:nvSpPr>
        <p:spPr>
          <a:xfrm>
            <a:off x="1818732" y="271694"/>
            <a:ext cx="5793345" cy="1446550"/>
          </a:xfrm>
          <a:prstGeom prst="rect">
            <a:avLst/>
          </a:prstGeom>
          <a:noFill/>
        </p:spPr>
        <p:txBody>
          <a:bodyPr wrap="square" rtlCol="0">
            <a:spAutoFit/>
          </a:bodyPr>
          <a:lstStyle/>
          <a:p>
            <a:r>
              <a:rPr lang="en-US" sz="4400" b="1" spc="120" dirty="0">
                <a:solidFill>
                  <a:srgbClr val="64CDE2"/>
                </a:solidFill>
                <a:ea typeface="Yu Gothic UI Semibold" panose="020B0700000000000000" pitchFamily="34" charset="-128"/>
              </a:rPr>
              <a:t>Water Management </a:t>
            </a:r>
          </a:p>
          <a:p>
            <a:r>
              <a:rPr lang="en-US" sz="4400" b="1" spc="120" dirty="0">
                <a:solidFill>
                  <a:srgbClr val="64CDE2"/>
                </a:solidFill>
                <a:ea typeface="Yu Gothic UI Semibold" panose="020B0700000000000000" pitchFamily="34" charset="-128"/>
              </a:rPr>
              <a:t>As a Service</a:t>
            </a:r>
          </a:p>
        </p:txBody>
      </p:sp>
      <p:sp>
        <p:nvSpPr>
          <p:cNvPr id="6" name="Rectangle 5">
            <a:extLst>
              <a:ext uri="{FF2B5EF4-FFF2-40B4-BE49-F238E27FC236}">
                <a16:creationId xmlns:a16="http://schemas.microsoft.com/office/drawing/2014/main" id="{06966B17-6A3D-4756-9E01-16071A7B11AD}"/>
              </a:ext>
            </a:extLst>
          </p:cNvPr>
          <p:cNvSpPr/>
          <p:nvPr/>
        </p:nvSpPr>
        <p:spPr>
          <a:xfrm>
            <a:off x="1669772" y="1929462"/>
            <a:ext cx="7150489" cy="830997"/>
          </a:xfrm>
          <a:prstGeom prst="rect">
            <a:avLst/>
          </a:prstGeom>
        </p:spPr>
        <p:txBody>
          <a:bodyPr wrap="square">
            <a:spAutoFit/>
          </a:bodyPr>
          <a:lstStyle/>
          <a:p>
            <a:pPr algn="ctr"/>
            <a:r>
              <a:rPr lang="en-US" sz="2400" b="1" dirty="0">
                <a:solidFill>
                  <a:schemeClr val="bg1"/>
                </a:solidFill>
              </a:rPr>
              <a:t>Have peace of mind knowing that we will manage your irrigation and reduce your water bill by 25% or more</a:t>
            </a:r>
          </a:p>
        </p:txBody>
      </p:sp>
      <p:grpSp>
        <p:nvGrpSpPr>
          <p:cNvPr id="3" name="Group 2">
            <a:extLst>
              <a:ext uri="{FF2B5EF4-FFF2-40B4-BE49-F238E27FC236}">
                <a16:creationId xmlns:a16="http://schemas.microsoft.com/office/drawing/2014/main" id="{B4081387-1176-4328-810C-F52813FFB5D7}"/>
              </a:ext>
            </a:extLst>
          </p:cNvPr>
          <p:cNvGrpSpPr/>
          <p:nvPr/>
        </p:nvGrpSpPr>
        <p:grpSpPr>
          <a:xfrm>
            <a:off x="545255" y="506600"/>
            <a:ext cx="593464" cy="976319"/>
            <a:chOff x="528082" y="506600"/>
            <a:chExt cx="593464" cy="976319"/>
          </a:xfrm>
        </p:grpSpPr>
        <p:sp>
          <p:nvSpPr>
            <p:cNvPr id="28" name="Freeform 1005">
              <a:extLst>
                <a:ext uri="{FF2B5EF4-FFF2-40B4-BE49-F238E27FC236}">
                  <a16:creationId xmlns:a16="http://schemas.microsoft.com/office/drawing/2014/main" id="{5C796C3E-5C65-4045-8C79-563749A85F7A}"/>
                </a:ext>
              </a:extLst>
            </p:cNvPr>
            <p:cNvSpPr>
              <a:spLocks noEditPoints="1"/>
            </p:cNvSpPr>
            <p:nvPr/>
          </p:nvSpPr>
          <p:spPr bwMode="auto">
            <a:xfrm>
              <a:off x="528082" y="506600"/>
              <a:ext cx="593464" cy="516736"/>
            </a:xfrm>
            <a:custGeom>
              <a:avLst/>
              <a:gdLst>
                <a:gd name="T0" fmla="*/ 320 w 321"/>
                <a:gd name="T1" fmla="*/ 27 h 280"/>
                <a:gd name="T2" fmla="*/ 312 w 321"/>
                <a:gd name="T3" fmla="*/ 19 h 280"/>
                <a:gd name="T4" fmla="*/ 147 w 321"/>
                <a:gd name="T5" fmla="*/ 32 h 280"/>
                <a:gd name="T6" fmla="*/ 133 w 321"/>
                <a:gd name="T7" fmla="*/ 56 h 280"/>
                <a:gd name="T8" fmla="*/ 9 w 321"/>
                <a:gd name="T9" fmla="*/ 55 h 280"/>
                <a:gd name="T10" fmla="*/ 1 w 321"/>
                <a:gd name="T11" fmla="*/ 63 h 280"/>
                <a:gd name="T12" fmla="*/ 4 w 321"/>
                <a:gd name="T13" fmla="*/ 73 h 280"/>
                <a:gd name="T14" fmla="*/ 114 w 321"/>
                <a:gd name="T15" fmla="*/ 140 h 280"/>
                <a:gd name="T16" fmla="*/ 125 w 321"/>
                <a:gd name="T17" fmla="*/ 139 h 280"/>
                <a:gd name="T18" fmla="*/ 129 w 321"/>
                <a:gd name="T19" fmla="*/ 138 h 280"/>
                <a:gd name="T20" fmla="*/ 129 w 321"/>
                <a:gd name="T21" fmla="*/ 269 h 280"/>
                <a:gd name="T22" fmla="*/ 139 w 321"/>
                <a:gd name="T23" fmla="*/ 280 h 280"/>
                <a:gd name="T24" fmla="*/ 150 w 321"/>
                <a:gd name="T25" fmla="*/ 269 h 280"/>
                <a:gd name="T26" fmla="*/ 150 w 321"/>
                <a:gd name="T27" fmla="*/ 125 h 280"/>
                <a:gd name="T28" fmla="*/ 165 w 321"/>
                <a:gd name="T29" fmla="*/ 133 h 280"/>
                <a:gd name="T30" fmla="*/ 176 w 321"/>
                <a:gd name="T31" fmla="*/ 134 h 280"/>
                <a:gd name="T32" fmla="*/ 318 w 321"/>
                <a:gd name="T33" fmla="*/ 37 h 280"/>
                <a:gd name="T34" fmla="*/ 320 w 321"/>
                <a:gd name="T35" fmla="*/ 27 h 280"/>
                <a:gd name="T36" fmla="*/ 119 w 321"/>
                <a:gd name="T37" fmla="*/ 118 h 280"/>
                <a:gd name="T38" fmla="*/ 33 w 321"/>
                <a:gd name="T39" fmla="*/ 72 h 280"/>
                <a:gd name="T40" fmla="*/ 124 w 321"/>
                <a:gd name="T41" fmla="*/ 75 h 280"/>
                <a:gd name="T42" fmla="*/ 131 w 321"/>
                <a:gd name="T43" fmla="*/ 82 h 280"/>
                <a:gd name="T44" fmla="*/ 132 w 321"/>
                <a:gd name="T45" fmla="*/ 92 h 280"/>
                <a:gd name="T46" fmla="*/ 134 w 321"/>
                <a:gd name="T47" fmla="*/ 96 h 280"/>
                <a:gd name="T48" fmla="*/ 132 w 321"/>
                <a:gd name="T49" fmla="*/ 99 h 280"/>
                <a:gd name="T50" fmla="*/ 119 w 321"/>
                <a:gd name="T51" fmla="*/ 118 h 280"/>
                <a:gd name="T52" fmla="*/ 171 w 321"/>
                <a:gd name="T53" fmla="*/ 112 h 280"/>
                <a:gd name="T54" fmla="*/ 153 w 321"/>
                <a:gd name="T55" fmla="*/ 87 h 280"/>
                <a:gd name="T56" fmla="*/ 153 w 321"/>
                <a:gd name="T57" fmla="*/ 87 h 280"/>
                <a:gd name="T58" fmla="*/ 162 w 321"/>
                <a:gd name="T59" fmla="*/ 47 h 280"/>
                <a:gd name="T60" fmla="*/ 224 w 321"/>
                <a:gd name="T61" fmla="*/ 29 h 280"/>
                <a:gd name="T62" fmla="*/ 290 w 321"/>
                <a:gd name="T63" fmla="*/ 36 h 280"/>
                <a:gd name="T64" fmla="*/ 171 w 321"/>
                <a:gd name="T65" fmla="*/ 112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1" h="280">
                  <a:moveTo>
                    <a:pt x="320" y="27"/>
                  </a:moveTo>
                  <a:cubicBezTo>
                    <a:pt x="319" y="23"/>
                    <a:pt x="316" y="20"/>
                    <a:pt x="312" y="19"/>
                  </a:cubicBezTo>
                  <a:cubicBezTo>
                    <a:pt x="229" y="0"/>
                    <a:pt x="173" y="4"/>
                    <a:pt x="147" y="32"/>
                  </a:cubicBezTo>
                  <a:cubicBezTo>
                    <a:pt x="140" y="40"/>
                    <a:pt x="136" y="48"/>
                    <a:pt x="133" y="56"/>
                  </a:cubicBezTo>
                  <a:cubicBezTo>
                    <a:pt x="110" y="41"/>
                    <a:pt x="68" y="41"/>
                    <a:pt x="9" y="55"/>
                  </a:cubicBezTo>
                  <a:cubicBezTo>
                    <a:pt x="5" y="56"/>
                    <a:pt x="2" y="59"/>
                    <a:pt x="1" y="63"/>
                  </a:cubicBezTo>
                  <a:cubicBezTo>
                    <a:pt x="0" y="66"/>
                    <a:pt x="1" y="70"/>
                    <a:pt x="4" y="73"/>
                  </a:cubicBezTo>
                  <a:cubicBezTo>
                    <a:pt x="11" y="81"/>
                    <a:pt x="71" y="140"/>
                    <a:pt x="114" y="140"/>
                  </a:cubicBezTo>
                  <a:cubicBezTo>
                    <a:pt x="118" y="140"/>
                    <a:pt x="122" y="140"/>
                    <a:pt x="125" y="139"/>
                  </a:cubicBezTo>
                  <a:cubicBezTo>
                    <a:pt x="126" y="139"/>
                    <a:pt x="127" y="138"/>
                    <a:pt x="129" y="138"/>
                  </a:cubicBezTo>
                  <a:cubicBezTo>
                    <a:pt x="129" y="269"/>
                    <a:pt x="129" y="269"/>
                    <a:pt x="129" y="269"/>
                  </a:cubicBezTo>
                  <a:cubicBezTo>
                    <a:pt x="129" y="275"/>
                    <a:pt x="133" y="280"/>
                    <a:pt x="139" y="280"/>
                  </a:cubicBezTo>
                  <a:cubicBezTo>
                    <a:pt x="145" y="280"/>
                    <a:pt x="150" y="275"/>
                    <a:pt x="150" y="269"/>
                  </a:cubicBezTo>
                  <a:cubicBezTo>
                    <a:pt x="150" y="125"/>
                    <a:pt x="150" y="125"/>
                    <a:pt x="150" y="125"/>
                  </a:cubicBezTo>
                  <a:cubicBezTo>
                    <a:pt x="154" y="129"/>
                    <a:pt x="160" y="132"/>
                    <a:pt x="165" y="133"/>
                  </a:cubicBezTo>
                  <a:cubicBezTo>
                    <a:pt x="169" y="134"/>
                    <a:pt x="173" y="134"/>
                    <a:pt x="176" y="134"/>
                  </a:cubicBezTo>
                  <a:cubicBezTo>
                    <a:pt x="230" y="134"/>
                    <a:pt x="309" y="47"/>
                    <a:pt x="318" y="37"/>
                  </a:cubicBezTo>
                  <a:cubicBezTo>
                    <a:pt x="320" y="34"/>
                    <a:pt x="321" y="30"/>
                    <a:pt x="320" y="27"/>
                  </a:cubicBezTo>
                  <a:close/>
                  <a:moveTo>
                    <a:pt x="119" y="118"/>
                  </a:moveTo>
                  <a:cubicBezTo>
                    <a:pt x="100" y="124"/>
                    <a:pt x="61" y="97"/>
                    <a:pt x="33" y="72"/>
                  </a:cubicBezTo>
                  <a:cubicBezTo>
                    <a:pt x="92" y="60"/>
                    <a:pt x="116" y="68"/>
                    <a:pt x="124" y="75"/>
                  </a:cubicBezTo>
                  <a:cubicBezTo>
                    <a:pt x="127" y="77"/>
                    <a:pt x="129" y="80"/>
                    <a:pt x="131" y="82"/>
                  </a:cubicBezTo>
                  <a:cubicBezTo>
                    <a:pt x="131" y="87"/>
                    <a:pt x="132" y="91"/>
                    <a:pt x="132" y="92"/>
                  </a:cubicBezTo>
                  <a:cubicBezTo>
                    <a:pt x="133" y="94"/>
                    <a:pt x="133" y="95"/>
                    <a:pt x="134" y="96"/>
                  </a:cubicBezTo>
                  <a:cubicBezTo>
                    <a:pt x="133" y="97"/>
                    <a:pt x="133" y="98"/>
                    <a:pt x="132" y="99"/>
                  </a:cubicBezTo>
                  <a:cubicBezTo>
                    <a:pt x="129" y="116"/>
                    <a:pt x="122" y="118"/>
                    <a:pt x="119" y="118"/>
                  </a:cubicBezTo>
                  <a:close/>
                  <a:moveTo>
                    <a:pt x="171" y="112"/>
                  </a:moveTo>
                  <a:cubicBezTo>
                    <a:pt x="168" y="112"/>
                    <a:pt x="158" y="109"/>
                    <a:pt x="153" y="87"/>
                  </a:cubicBezTo>
                  <a:cubicBezTo>
                    <a:pt x="153" y="87"/>
                    <a:pt x="153" y="87"/>
                    <a:pt x="153" y="87"/>
                  </a:cubicBezTo>
                  <a:cubicBezTo>
                    <a:pt x="153" y="86"/>
                    <a:pt x="147" y="63"/>
                    <a:pt x="162" y="47"/>
                  </a:cubicBezTo>
                  <a:cubicBezTo>
                    <a:pt x="171" y="38"/>
                    <a:pt x="189" y="29"/>
                    <a:pt x="224" y="29"/>
                  </a:cubicBezTo>
                  <a:cubicBezTo>
                    <a:pt x="241" y="29"/>
                    <a:pt x="263" y="31"/>
                    <a:pt x="290" y="36"/>
                  </a:cubicBezTo>
                  <a:cubicBezTo>
                    <a:pt x="253" y="74"/>
                    <a:pt x="198" y="119"/>
                    <a:pt x="171" y="112"/>
                  </a:cubicBezTo>
                  <a:close/>
                </a:path>
              </a:pathLst>
            </a:custGeom>
            <a:solidFill>
              <a:srgbClr val="64CDE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33" name="Freeform 428">
              <a:extLst>
                <a:ext uri="{FF2B5EF4-FFF2-40B4-BE49-F238E27FC236}">
                  <a16:creationId xmlns:a16="http://schemas.microsoft.com/office/drawing/2014/main" id="{AD0C0D16-0DDE-4FEF-9E9E-4AC0E15BF3E8}"/>
                </a:ext>
              </a:extLst>
            </p:cNvPr>
            <p:cNvSpPr>
              <a:spLocks noEditPoints="1"/>
            </p:cNvSpPr>
            <p:nvPr/>
          </p:nvSpPr>
          <p:spPr bwMode="auto">
            <a:xfrm>
              <a:off x="576210" y="896168"/>
              <a:ext cx="419132" cy="586751"/>
            </a:xfrm>
            <a:custGeom>
              <a:avLst/>
              <a:gdLst>
                <a:gd name="T0" fmla="*/ 114 w 227"/>
                <a:gd name="T1" fmla="*/ 320 h 320"/>
                <a:gd name="T2" fmla="*/ 102 w 227"/>
                <a:gd name="T3" fmla="*/ 319 h 320"/>
                <a:gd name="T4" fmla="*/ 0 w 227"/>
                <a:gd name="T5" fmla="*/ 209 h 320"/>
                <a:gd name="T6" fmla="*/ 9 w 227"/>
                <a:gd name="T7" fmla="*/ 167 h 320"/>
                <a:gd name="T8" fmla="*/ 22 w 227"/>
                <a:gd name="T9" fmla="*/ 145 h 320"/>
                <a:gd name="T10" fmla="*/ 29 w 227"/>
                <a:gd name="T11" fmla="*/ 136 h 320"/>
                <a:gd name="T12" fmla="*/ 62 w 227"/>
                <a:gd name="T13" fmla="*/ 93 h 320"/>
                <a:gd name="T14" fmla="*/ 92 w 227"/>
                <a:gd name="T15" fmla="*/ 20 h 320"/>
                <a:gd name="T16" fmla="*/ 112 w 227"/>
                <a:gd name="T17" fmla="*/ 0 h 320"/>
                <a:gd name="T18" fmla="*/ 113 w 227"/>
                <a:gd name="T19" fmla="*/ 0 h 320"/>
                <a:gd name="T20" fmla="*/ 115 w 227"/>
                <a:gd name="T21" fmla="*/ 0 h 320"/>
                <a:gd name="T22" fmla="*/ 116 w 227"/>
                <a:gd name="T23" fmla="*/ 0 h 320"/>
                <a:gd name="T24" fmla="*/ 135 w 227"/>
                <a:gd name="T25" fmla="*/ 20 h 320"/>
                <a:gd name="T26" fmla="*/ 165 w 227"/>
                <a:gd name="T27" fmla="*/ 93 h 320"/>
                <a:gd name="T28" fmla="*/ 199 w 227"/>
                <a:gd name="T29" fmla="*/ 136 h 320"/>
                <a:gd name="T30" fmla="*/ 206 w 227"/>
                <a:gd name="T31" fmla="*/ 145 h 320"/>
                <a:gd name="T32" fmla="*/ 219 w 227"/>
                <a:gd name="T33" fmla="*/ 167 h 320"/>
                <a:gd name="T34" fmla="*/ 227 w 227"/>
                <a:gd name="T35" fmla="*/ 209 h 320"/>
                <a:gd name="T36" fmla="*/ 125 w 227"/>
                <a:gd name="T37" fmla="*/ 319 h 320"/>
                <a:gd name="T38" fmla="*/ 114 w 227"/>
                <a:gd name="T39" fmla="*/ 320 h 320"/>
                <a:gd name="T40" fmla="*/ 113 w 227"/>
                <a:gd name="T41" fmla="*/ 21 h 320"/>
                <a:gd name="T42" fmla="*/ 113 w 227"/>
                <a:gd name="T43" fmla="*/ 22 h 320"/>
                <a:gd name="T44" fmla="*/ 80 w 227"/>
                <a:gd name="T45" fmla="*/ 105 h 320"/>
                <a:gd name="T46" fmla="*/ 45 w 227"/>
                <a:gd name="T47" fmla="*/ 150 h 320"/>
                <a:gd name="T48" fmla="*/ 39 w 227"/>
                <a:gd name="T49" fmla="*/ 158 h 320"/>
                <a:gd name="T50" fmla="*/ 28 w 227"/>
                <a:gd name="T51" fmla="*/ 175 h 320"/>
                <a:gd name="T52" fmla="*/ 21 w 227"/>
                <a:gd name="T53" fmla="*/ 209 h 320"/>
                <a:gd name="T54" fmla="*/ 104 w 227"/>
                <a:gd name="T55" fmla="*/ 298 h 320"/>
                <a:gd name="T56" fmla="*/ 114 w 227"/>
                <a:gd name="T57" fmla="*/ 298 h 320"/>
                <a:gd name="T58" fmla="*/ 123 w 227"/>
                <a:gd name="T59" fmla="*/ 298 h 320"/>
                <a:gd name="T60" fmla="*/ 206 w 227"/>
                <a:gd name="T61" fmla="*/ 209 h 320"/>
                <a:gd name="T62" fmla="*/ 199 w 227"/>
                <a:gd name="T63" fmla="*/ 175 h 320"/>
                <a:gd name="T64" fmla="*/ 189 w 227"/>
                <a:gd name="T65" fmla="*/ 158 h 320"/>
                <a:gd name="T66" fmla="*/ 182 w 227"/>
                <a:gd name="T67" fmla="*/ 150 h 320"/>
                <a:gd name="T68" fmla="*/ 148 w 227"/>
                <a:gd name="T69" fmla="*/ 105 h 320"/>
                <a:gd name="T70" fmla="*/ 114 w 227"/>
                <a:gd name="T71" fmla="*/ 22 h 320"/>
                <a:gd name="T72" fmla="*/ 114 w 227"/>
                <a:gd name="T73" fmla="*/ 21 h 320"/>
                <a:gd name="T74" fmla="*/ 113 w 227"/>
                <a:gd name="T75" fmla="*/ 21 h 320"/>
                <a:gd name="T76" fmla="*/ 118 w 227"/>
                <a:gd name="T77" fmla="*/ 21 h 320"/>
                <a:gd name="T78" fmla="*/ 118 w 227"/>
                <a:gd name="T79" fmla="*/ 2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7" h="320">
                  <a:moveTo>
                    <a:pt x="114" y="320"/>
                  </a:moveTo>
                  <a:cubicBezTo>
                    <a:pt x="107" y="320"/>
                    <a:pt x="102" y="319"/>
                    <a:pt x="102" y="319"/>
                  </a:cubicBezTo>
                  <a:cubicBezTo>
                    <a:pt x="44" y="313"/>
                    <a:pt x="0" y="266"/>
                    <a:pt x="0" y="209"/>
                  </a:cubicBezTo>
                  <a:cubicBezTo>
                    <a:pt x="0" y="194"/>
                    <a:pt x="6" y="174"/>
                    <a:pt x="9" y="167"/>
                  </a:cubicBezTo>
                  <a:cubicBezTo>
                    <a:pt x="11" y="160"/>
                    <a:pt x="16" y="153"/>
                    <a:pt x="22" y="145"/>
                  </a:cubicBezTo>
                  <a:cubicBezTo>
                    <a:pt x="23" y="143"/>
                    <a:pt x="25" y="140"/>
                    <a:pt x="29" y="136"/>
                  </a:cubicBezTo>
                  <a:cubicBezTo>
                    <a:pt x="37" y="126"/>
                    <a:pt x="50" y="110"/>
                    <a:pt x="62" y="93"/>
                  </a:cubicBezTo>
                  <a:cubicBezTo>
                    <a:pt x="74" y="75"/>
                    <a:pt x="88" y="47"/>
                    <a:pt x="92" y="20"/>
                  </a:cubicBezTo>
                  <a:cubicBezTo>
                    <a:pt x="92" y="8"/>
                    <a:pt x="101" y="0"/>
                    <a:pt x="112" y="0"/>
                  </a:cubicBezTo>
                  <a:cubicBezTo>
                    <a:pt x="112" y="0"/>
                    <a:pt x="112" y="0"/>
                    <a:pt x="113" y="0"/>
                  </a:cubicBezTo>
                  <a:cubicBezTo>
                    <a:pt x="113" y="0"/>
                    <a:pt x="114" y="0"/>
                    <a:pt x="115" y="0"/>
                  </a:cubicBezTo>
                  <a:cubicBezTo>
                    <a:pt x="115" y="0"/>
                    <a:pt x="115" y="0"/>
                    <a:pt x="116" y="0"/>
                  </a:cubicBezTo>
                  <a:cubicBezTo>
                    <a:pt x="127" y="0"/>
                    <a:pt x="135" y="8"/>
                    <a:pt x="135" y="20"/>
                  </a:cubicBezTo>
                  <a:cubicBezTo>
                    <a:pt x="139" y="47"/>
                    <a:pt x="154" y="75"/>
                    <a:pt x="165" y="93"/>
                  </a:cubicBezTo>
                  <a:cubicBezTo>
                    <a:pt x="177" y="110"/>
                    <a:pt x="191" y="126"/>
                    <a:pt x="199" y="136"/>
                  </a:cubicBezTo>
                  <a:cubicBezTo>
                    <a:pt x="202" y="140"/>
                    <a:pt x="204" y="143"/>
                    <a:pt x="206" y="145"/>
                  </a:cubicBezTo>
                  <a:cubicBezTo>
                    <a:pt x="212" y="153"/>
                    <a:pt x="216" y="160"/>
                    <a:pt x="219" y="167"/>
                  </a:cubicBezTo>
                  <a:cubicBezTo>
                    <a:pt x="222" y="174"/>
                    <a:pt x="227" y="194"/>
                    <a:pt x="227" y="209"/>
                  </a:cubicBezTo>
                  <a:cubicBezTo>
                    <a:pt x="227" y="266"/>
                    <a:pt x="184" y="313"/>
                    <a:pt x="125" y="319"/>
                  </a:cubicBezTo>
                  <a:cubicBezTo>
                    <a:pt x="125" y="319"/>
                    <a:pt x="120" y="320"/>
                    <a:pt x="114" y="320"/>
                  </a:cubicBezTo>
                  <a:close/>
                  <a:moveTo>
                    <a:pt x="113" y="21"/>
                  </a:moveTo>
                  <a:cubicBezTo>
                    <a:pt x="113" y="22"/>
                    <a:pt x="113" y="22"/>
                    <a:pt x="113" y="22"/>
                  </a:cubicBezTo>
                  <a:cubicBezTo>
                    <a:pt x="109" y="54"/>
                    <a:pt x="93" y="84"/>
                    <a:pt x="80" y="105"/>
                  </a:cubicBezTo>
                  <a:cubicBezTo>
                    <a:pt x="67" y="123"/>
                    <a:pt x="53" y="140"/>
                    <a:pt x="45" y="150"/>
                  </a:cubicBezTo>
                  <a:cubicBezTo>
                    <a:pt x="42" y="153"/>
                    <a:pt x="40" y="156"/>
                    <a:pt x="39" y="158"/>
                  </a:cubicBezTo>
                  <a:cubicBezTo>
                    <a:pt x="34" y="164"/>
                    <a:pt x="30" y="170"/>
                    <a:pt x="28" y="175"/>
                  </a:cubicBezTo>
                  <a:cubicBezTo>
                    <a:pt x="26" y="181"/>
                    <a:pt x="21" y="198"/>
                    <a:pt x="21" y="209"/>
                  </a:cubicBezTo>
                  <a:cubicBezTo>
                    <a:pt x="21" y="255"/>
                    <a:pt x="57" y="293"/>
                    <a:pt x="104" y="298"/>
                  </a:cubicBezTo>
                  <a:cubicBezTo>
                    <a:pt x="104" y="298"/>
                    <a:pt x="109" y="298"/>
                    <a:pt x="114" y="298"/>
                  </a:cubicBezTo>
                  <a:cubicBezTo>
                    <a:pt x="119" y="298"/>
                    <a:pt x="123" y="298"/>
                    <a:pt x="123" y="298"/>
                  </a:cubicBezTo>
                  <a:cubicBezTo>
                    <a:pt x="171" y="293"/>
                    <a:pt x="206" y="255"/>
                    <a:pt x="206" y="209"/>
                  </a:cubicBezTo>
                  <a:cubicBezTo>
                    <a:pt x="206" y="198"/>
                    <a:pt x="201" y="181"/>
                    <a:pt x="199" y="175"/>
                  </a:cubicBezTo>
                  <a:cubicBezTo>
                    <a:pt x="197" y="170"/>
                    <a:pt x="193" y="164"/>
                    <a:pt x="189" y="158"/>
                  </a:cubicBezTo>
                  <a:cubicBezTo>
                    <a:pt x="187" y="156"/>
                    <a:pt x="185" y="153"/>
                    <a:pt x="182" y="150"/>
                  </a:cubicBezTo>
                  <a:cubicBezTo>
                    <a:pt x="174" y="140"/>
                    <a:pt x="160" y="123"/>
                    <a:pt x="148" y="105"/>
                  </a:cubicBezTo>
                  <a:cubicBezTo>
                    <a:pt x="134" y="84"/>
                    <a:pt x="118" y="54"/>
                    <a:pt x="114" y="22"/>
                  </a:cubicBezTo>
                  <a:cubicBezTo>
                    <a:pt x="114" y="22"/>
                    <a:pt x="114" y="22"/>
                    <a:pt x="114" y="21"/>
                  </a:cubicBezTo>
                  <a:cubicBezTo>
                    <a:pt x="114" y="21"/>
                    <a:pt x="114" y="21"/>
                    <a:pt x="113" y="21"/>
                  </a:cubicBezTo>
                  <a:close/>
                  <a:moveTo>
                    <a:pt x="118" y="21"/>
                  </a:moveTo>
                  <a:cubicBezTo>
                    <a:pt x="118" y="21"/>
                    <a:pt x="118" y="21"/>
                    <a:pt x="118" y="21"/>
                  </a:cubicBezTo>
                  <a:close/>
                </a:path>
              </a:pathLst>
            </a:custGeom>
            <a:solidFill>
              <a:srgbClr val="64CDE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4" name="Rectangle 33">
            <a:extLst>
              <a:ext uri="{FF2B5EF4-FFF2-40B4-BE49-F238E27FC236}">
                <a16:creationId xmlns:a16="http://schemas.microsoft.com/office/drawing/2014/main" id="{49F1557C-80C7-49FC-ABEA-AC665F8A8BED}"/>
              </a:ext>
            </a:extLst>
          </p:cNvPr>
          <p:cNvSpPr/>
          <p:nvPr/>
        </p:nvSpPr>
        <p:spPr>
          <a:xfrm>
            <a:off x="101935" y="1460407"/>
            <a:ext cx="1480104" cy="369332"/>
          </a:xfrm>
          <a:prstGeom prst="rect">
            <a:avLst/>
          </a:prstGeom>
        </p:spPr>
        <p:txBody>
          <a:bodyPr wrap="square">
            <a:spAutoFit/>
          </a:bodyPr>
          <a:lstStyle/>
          <a:p>
            <a:pPr algn="ctr"/>
            <a:r>
              <a:rPr lang="en-US" b="1" dirty="0" err="1">
                <a:solidFill>
                  <a:schemeClr val="bg1"/>
                </a:solidFill>
              </a:rPr>
              <a:t>Watever</a:t>
            </a:r>
            <a:r>
              <a:rPr lang="en-US" b="1" dirty="0">
                <a:solidFill>
                  <a:schemeClr val="bg1"/>
                </a:solidFill>
              </a:rPr>
              <a:t>, Inc</a:t>
            </a:r>
          </a:p>
        </p:txBody>
      </p:sp>
    </p:spTree>
    <p:extLst>
      <p:ext uri="{BB962C8B-B14F-4D97-AF65-F5344CB8AC3E}">
        <p14:creationId xmlns:p14="http://schemas.microsoft.com/office/powerpoint/2010/main" val="10233565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B676A595-CA40-456A-905B-EF27DD69B8A8}"/>
              </a:ext>
            </a:extLst>
          </p:cNvPr>
          <p:cNvGraphicFramePr>
            <a:graphicFrameLocks noChangeAspect="1"/>
          </p:cNvGraphicFramePr>
          <p:nvPr>
            <p:custDataLst>
              <p:tags r:id="rId2"/>
            </p:custDataLs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2544" name="think-cell Slide" r:id="rId4" imgW="501" imgH="502" progId="TCLayout.ActiveDocument.1">
                  <p:embed/>
                </p:oleObj>
              </mc:Choice>
              <mc:Fallback>
                <p:oleObj name="think-cell Slide" r:id="rId4" imgW="501" imgH="502" progId="TCLayout.ActiveDocument.1">
                  <p:embed/>
                  <p:pic>
                    <p:nvPicPr>
                      <p:cNvPr id="4" name="Object 3" hidden="1">
                        <a:extLst>
                          <a:ext uri="{FF2B5EF4-FFF2-40B4-BE49-F238E27FC236}">
                            <a16:creationId xmlns:a16="http://schemas.microsoft.com/office/drawing/2014/main" id="{B676A595-CA40-456A-905B-EF27DD69B8A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59" name="TextBox 58">
            <a:extLst>
              <a:ext uri="{FF2B5EF4-FFF2-40B4-BE49-F238E27FC236}">
                <a16:creationId xmlns:a16="http://schemas.microsoft.com/office/drawing/2014/main" id="{78F07035-C790-4E94-B3F4-05F96FB1723B}"/>
              </a:ext>
            </a:extLst>
          </p:cNvPr>
          <p:cNvSpPr txBox="1"/>
          <p:nvPr/>
        </p:nvSpPr>
        <p:spPr>
          <a:xfrm>
            <a:off x="634255" y="372001"/>
            <a:ext cx="11169274" cy="2354491"/>
          </a:xfrm>
          <a:prstGeom prst="rect">
            <a:avLst/>
          </a:prstGeom>
          <a:noFill/>
        </p:spPr>
        <p:txBody>
          <a:bodyPr wrap="square" rtlCol="0">
            <a:spAutoFit/>
          </a:bodyPr>
          <a:lstStyle/>
          <a:p>
            <a:r>
              <a:rPr lang="en-US" sz="1050" dirty="0">
                <a:latin typeface="Verdana" panose="020B0604030504040204" pitchFamily="34" charset="0"/>
                <a:ea typeface="Verdana" panose="020B0604030504040204" pitchFamily="34" charset="0"/>
              </a:rPr>
              <a:t>OTHER TRACKING TECHNOLOGIES</a:t>
            </a:r>
          </a:p>
          <a:p>
            <a:r>
              <a:rPr lang="en-US" sz="1050" dirty="0">
                <a:latin typeface="Verdana" panose="020B0604030504040204" pitchFamily="34" charset="0"/>
                <a:ea typeface="Verdana" panose="020B0604030504040204" pitchFamily="34" charset="0"/>
              </a:rPr>
              <a:t>In addition to cookies, we may use web beacons, pixel tags, and other tracking technologies on the Site to help customize the Site and improve your experience. A “web beacon” or “pixel tag” is tiny object or image embedded in a web page or email. They are used to track the number of users who have visited particular pages and viewed emails, and acquire other statistical data. They collect only a limited set of data, such as a cookie number, time and date of page or email view, and a description of the page or email on which they reside. Web beacons and pixel tags cannot be declined. However, you can limit their use by controlling the cookies that interact with them.</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PRIVACY POLICY</a:t>
            </a:r>
          </a:p>
          <a:p>
            <a:r>
              <a:rPr lang="en-US" sz="1050" dirty="0">
                <a:latin typeface="Verdana" panose="020B0604030504040204" pitchFamily="34" charset="0"/>
                <a:ea typeface="Verdana" panose="020B0604030504040204" pitchFamily="34" charset="0"/>
              </a:rPr>
              <a:t>For more information about how we use information collected by cookies and other tracking technologies, please refer to our Privacy Policy [CLICK HERE]/posted on the Site. This Cookie Policy is part of and is incorporated into our Privacy Policy. By using the Site, you agree to be bound by this Cookie Policy and our Privacy Policy.</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CONTACT US</a:t>
            </a:r>
          </a:p>
          <a:p>
            <a:r>
              <a:rPr lang="en-US" sz="1050" dirty="0">
                <a:latin typeface="Verdana" panose="020B0604030504040204" pitchFamily="34" charset="0"/>
                <a:ea typeface="Verdana" panose="020B0604030504040204" pitchFamily="34" charset="0"/>
              </a:rPr>
              <a:t>If you have questions or comments about this Cookie Policy, please contact us at [link]</a:t>
            </a:r>
          </a:p>
        </p:txBody>
      </p:sp>
    </p:spTree>
    <p:extLst>
      <p:ext uri="{BB962C8B-B14F-4D97-AF65-F5344CB8AC3E}">
        <p14:creationId xmlns:p14="http://schemas.microsoft.com/office/powerpoint/2010/main" val="36115264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B676A595-CA40-456A-905B-EF27DD69B8A8}"/>
              </a:ext>
            </a:extLst>
          </p:cNvPr>
          <p:cNvGraphicFramePr>
            <a:graphicFrameLocks noChangeAspect="1"/>
          </p:cNvGraphicFramePr>
          <p:nvPr>
            <p:custDataLst>
              <p:tags r:id="rId2"/>
            </p:custDataLst>
            <p:extLst>
              <p:ext uri="{D42A27DB-BD31-4B8C-83A1-F6EECF244321}">
                <p14:modId xmlns:p14="http://schemas.microsoft.com/office/powerpoint/2010/main" val="237887284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321" name="think-cell Slide" r:id="rId4" imgW="501" imgH="502" progId="TCLayout.ActiveDocument.1">
                  <p:embed/>
                </p:oleObj>
              </mc:Choice>
              <mc:Fallback>
                <p:oleObj name="think-cell Slide" r:id="rId4" imgW="501" imgH="502" progId="TCLayout.ActiveDocument.1">
                  <p:embed/>
                  <p:pic>
                    <p:nvPicPr>
                      <p:cNvPr id="0" name=""/>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5" name="Rectangle 4">
            <a:extLst>
              <a:ext uri="{FF2B5EF4-FFF2-40B4-BE49-F238E27FC236}">
                <a16:creationId xmlns:a16="http://schemas.microsoft.com/office/drawing/2014/main" id="{42B0E24A-EC32-44DF-98AF-F36675A6C96A}"/>
              </a:ext>
            </a:extLst>
          </p:cNvPr>
          <p:cNvSpPr/>
          <p:nvPr/>
        </p:nvSpPr>
        <p:spPr>
          <a:xfrm>
            <a:off x="0" y="-147667"/>
            <a:ext cx="12192000" cy="5577254"/>
          </a:xfrm>
          <a:prstGeom prst="rect">
            <a:avLst/>
          </a:prstGeom>
          <a:solidFill>
            <a:srgbClr val="6A9A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422">
            <a:extLst>
              <a:ext uri="{FF2B5EF4-FFF2-40B4-BE49-F238E27FC236}">
                <a16:creationId xmlns:a16="http://schemas.microsoft.com/office/drawing/2014/main" id="{16CE1925-27A0-48CE-8429-57BD7664202D}"/>
              </a:ext>
            </a:extLst>
          </p:cNvPr>
          <p:cNvGrpSpPr>
            <a:grpSpLocks noChangeAspect="1"/>
          </p:cNvGrpSpPr>
          <p:nvPr/>
        </p:nvGrpSpPr>
        <p:grpSpPr bwMode="auto">
          <a:xfrm>
            <a:off x="11401013" y="2119249"/>
            <a:ext cx="367631" cy="367631"/>
            <a:chOff x="3131" y="1617"/>
            <a:chExt cx="340" cy="340"/>
          </a:xfrm>
          <a:solidFill>
            <a:srgbClr val="64CDE2"/>
          </a:solidFill>
        </p:grpSpPr>
        <p:sp>
          <p:nvSpPr>
            <p:cNvPr id="21" name="Freeform 423">
              <a:extLst>
                <a:ext uri="{FF2B5EF4-FFF2-40B4-BE49-F238E27FC236}">
                  <a16:creationId xmlns:a16="http://schemas.microsoft.com/office/drawing/2014/main" id="{9A227987-8FB2-47AB-A0FA-0BECA67A9126}"/>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2" name="Freeform 424">
              <a:extLst>
                <a:ext uri="{FF2B5EF4-FFF2-40B4-BE49-F238E27FC236}">
                  <a16:creationId xmlns:a16="http://schemas.microsoft.com/office/drawing/2014/main" id="{922AECDA-C1B3-402F-9FB9-6E2F3B022FA1}"/>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8" name="Group 422">
            <a:extLst>
              <a:ext uri="{FF2B5EF4-FFF2-40B4-BE49-F238E27FC236}">
                <a16:creationId xmlns:a16="http://schemas.microsoft.com/office/drawing/2014/main" id="{58C2947C-5B2A-4F02-BC70-AB6A2AAD71B3}"/>
              </a:ext>
            </a:extLst>
          </p:cNvPr>
          <p:cNvGrpSpPr>
            <a:grpSpLocks noChangeAspect="1"/>
          </p:cNvGrpSpPr>
          <p:nvPr/>
        </p:nvGrpSpPr>
        <p:grpSpPr bwMode="auto">
          <a:xfrm>
            <a:off x="11401013" y="2709950"/>
            <a:ext cx="367631" cy="367631"/>
            <a:chOff x="3131" y="1617"/>
            <a:chExt cx="340" cy="340"/>
          </a:xfrm>
          <a:solidFill>
            <a:srgbClr val="64CDE2"/>
          </a:solidFill>
        </p:grpSpPr>
        <p:sp>
          <p:nvSpPr>
            <p:cNvPr id="19" name="Freeform 423">
              <a:extLst>
                <a:ext uri="{FF2B5EF4-FFF2-40B4-BE49-F238E27FC236}">
                  <a16:creationId xmlns:a16="http://schemas.microsoft.com/office/drawing/2014/main" id="{F279989A-5455-46BB-BA66-F1E0B7312F48}"/>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 name="Freeform 424">
              <a:extLst>
                <a:ext uri="{FF2B5EF4-FFF2-40B4-BE49-F238E27FC236}">
                  <a16:creationId xmlns:a16="http://schemas.microsoft.com/office/drawing/2014/main" id="{C3D2F9E7-A251-4ED0-8C90-27E4E0741067}"/>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 name="Group 422">
            <a:extLst>
              <a:ext uri="{FF2B5EF4-FFF2-40B4-BE49-F238E27FC236}">
                <a16:creationId xmlns:a16="http://schemas.microsoft.com/office/drawing/2014/main" id="{6E133F28-B740-4F6F-B846-DB0B29258191}"/>
              </a:ext>
            </a:extLst>
          </p:cNvPr>
          <p:cNvGrpSpPr>
            <a:grpSpLocks noChangeAspect="1"/>
          </p:cNvGrpSpPr>
          <p:nvPr/>
        </p:nvGrpSpPr>
        <p:grpSpPr bwMode="auto">
          <a:xfrm>
            <a:off x="11401013" y="3300651"/>
            <a:ext cx="367631" cy="367631"/>
            <a:chOff x="3131" y="1617"/>
            <a:chExt cx="340" cy="340"/>
          </a:xfrm>
          <a:solidFill>
            <a:srgbClr val="64CDE2"/>
          </a:solidFill>
        </p:grpSpPr>
        <p:sp>
          <p:nvSpPr>
            <p:cNvPr id="17" name="Freeform 423">
              <a:extLst>
                <a:ext uri="{FF2B5EF4-FFF2-40B4-BE49-F238E27FC236}">
                  <a16:creationId xmlns:a16="http://schemas.microsoft.com/office/drawing/2014/main" id="{DCD53182-4332-4103-9971-E6461FF30342}"/>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 name="Freeform 424">
              <a:extLst>
                <a:ext uri="{FF2B5EF4-FFF2-40B4-BE49-F238E27FC236}">
                  <a16:creationId xmlns:a16="http://schemas.microsoft.com/office/drawing/2014/main" id="{3766C732-8284-452D-8AFE-C64C0AE1D5F0}"/>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0" name="Group 422">
            <a:extLst>
              <a:ext uri="{FF2B5EF4-FFF2-40B4-BE49-F238E27FC236}">
                <a16:creationId xmlns:a16="http://schemas.microsoft.com/office/drawing/2014/main" id="{CB2A6B4B-CF73-499E-8A77-7CF69D876DE6}"/>
              </a:ext>
            </a:extLst>
          </p:cNvPr>
          <p:cNvGrpSpPr>
            <a:grpSpLocks noChangeAspect="1"/>
          </p:cNvGrpSpPr>
          <p:nvPr/>
        </p:nvGrpSpPr>
        <p:grpSpPr bwMode="auto">
          <a:xfrm>
            <a:off x="11401013" y="3891352"/>
            <a:ext cx="367631" cy="367631"/>
            <a:chOff x="3131" y="1617"/>
            <a:chExt cx="340" cy="340"/>
          </a:xfrm>
          <a:solidFill>
            <a:srgbClr val="64CDE2"/>
          </a:solidFill>
        </p:grpSpPr>
        <p:sp>
          <p:nvSpPr>
            <p:cNvPr id="15" name="Freeform 423">
              <a:extLst>
                <a:ext uri="{FF2B5EF4-FFF2-40B4-BE49-F238E27FC236}">
                  <a16:creationId xmlns:a16="http://schemas.microsoft.com/office/drawing/2014/main" id="{40609194-FA1B-4B5B-866D-40A0B33AEB82}"/>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 name="Freeform 424">
              <a:extLst>
                <a:ext uri="{FF2B5EF4-FFF2-40B4-BE49-F238E27FC236}">
                  <a16:creationId xmlns:a16="http://schemas.microsoft.com/office/drawing/2014/main" id="{8DDE1260-FF39-4F7A-A71E-659314F2F4D9}"/>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1" name="TextBox 10">
            <a:extLst>
              <a:ext uri="{FF2B5EF4-FFF2-40B4-BE49-F238E27FC236}">
                <a16:creationId xmlns:a16="http://schemas.microsoft.com/office/drawing/2014/main" id="{5119B4B7-67AB-4BDC-964D-52D888CE5EBE}"/>
              </a:ext>
            </a:extLst>
          </p:cNvPr>
          <p:cNvSpPr txBox="1"/>
          <p:nvPr/>
        </p:nvSpPr>
        <p:spPr>
          <a:xfrm>
            <a:off x="10075109" y="2764730"/>
            <a:ext cx="1308242" cy="338554"/>
          </a:xfrm>
          <a:prstGeom prst="rect">
            <a:avLst/>
          </a:prstGeom>
          <a:noFill/>
        </p:spPr>
        <p:txBody>
          <a:bodyPr wrap="none" rtlCol="0">
            <a:spAutoFit/>
          </a:bodyPr>
          <a:lstStyle/>
          <a:p>
            <a:pPr algn="r"/>
            <a:r>
              <a:rPr lang="en-US" sz="1600" dirty="0">
                <a:solidFill>
                  <a:schemeClr val="bg1"/>
                </a:solidFill>
                <a:ea typeface="Verdana" panose="020B0604030504040204" pitchFamily="34" charset="0"/>
              </a:rPr>
              <a:t>How It Works</a:t>
            </a:r>
          </a:p>
        </p:txBody>
      </p:sp>
      <p:sp>
        <p:nvSpPr>
          <p:cNvPr id="12" name="TextBox 11">
            <a:extLst>
              <a:ext uri="{FF2B5EF4-FFF2-40B4-BE49-F238E27FC236}">
                <a16:creationId xmlns:a16="http://schemas.microsoft.com/office/drawing/2014/main" id="{31343996-C3B3-46C6-83D4-8692EAF1EEB7}"/>
              </a:ext>
            </a:extLst>
          </p:cNvPr>
          <p:cNvSpPr txBox="1"/>
          <p:nvPr/>
        </p:nvSpPr>
        <p:spPr>
          <a:xfrm>
            <a:off x="10069723" y="3332033"/>
            <a:ext cx="1313628" cy="338554"/>
          </a:xfrm>
          <a:prstGeom prst="rect">
            <a:avLst/>
          </a:prstGeom>
          <a:noFill/>
        </p:spPr>
        <p:txBody>
          <a:bodyPr wrap="none" rtlCol="0">
            <a:spAutoFit/>
          </a:bodyPr>
          <a:lstStyle/>
          <a:p>
            <a:pPr algn="r"/>
            <a:r>
              <a:rPr lang="en-US" sz="1600" dirty="0">
                <a:solidFill>
                  <a:schemeClr val="bg1"/>
                </a:solidFill>
                <a:ea typeface="Verdana" panose="020B0604030504040204" pitchFamily="34" charset="0"/>
              </a:rPr>
              <a:t>Why We Care</a:t>
            </a:r>
          </a:p>
        </p:txBody>
      </p:sp>
      <p:sp>
        <p:nvSpPr>
          <p:cNvPr id="13" name="TextBox 12">
            <a:extLst>
              <a:ext uri="{FF2B5EF4-FFF2-40B4-BE49-F238E27FC236}">
                <a16:creationId xmlns:a16="http://schemas.microsoft.com/office/drawing/2014/main" id="{ECC7A3A3-ABE7-4922-9756-9A0688F0B63D}"/>
              </a:ext>
            </a:extLst>
          </p:cNvPr>
          <p:cNvSpPr txBox="1"/>
          <p:nvPr/>
        </p:nvSpPr>
        <p:spPr>
          <a:xfrm>
            <a:off x="9873194" y="3922056"/>
            <a:ext cx="1510157" cy="338554"/>
          </a:xfrm>
          <a:prstGeom prst="rect">
            <a:avLst/>
          </a:prstGeom>
          <a:noFill/>
        </p:spPr>
        <p:txBody>
          <a:bodyPr wrap="none" rtlCol="0">
            <a:spAutoFit/>
          </a:bodyPr>
          <a:lstStyle/>
          <a:p>
            <a:pPr algn="r"/>
            <a:r>
              <a:rPr lang="en-US" sz="1600" dirty="0">
                <a:solidFill>
                  <a:schemeClr val="bg1"/>
                </a:solidFill>
                <a:ea typeface="Verdana" panose="020B0604030504040204" pitchFamily="34" charset="0"/>
              </a:rPr>
              <a:t>Who To Contact</a:t>
            </a:r>
          </a:p>
        </p:txBody>
      </p:sp>
      <p:sp>
        <p:nvSpPr>
          <p:cNvPr id="14" name="TextBox 13">
            <a:extLst>
              <a:ext uri="{FF2B5EF4-FFF2-40B4-BE49-F238E27FC236}">
                <a16:creationId xmlns:a16="http://schemas.microsoft.com/office/drawing/2014/main" id="{37356309-2198-4C61-83DC-95AA1F889833}"/>
              </a:ext>
            </a:extLst>
          </p:cNvPr>
          <p:cNvSpPr txBox="1"/>
          <p:nvPr/>
        </p:nvSpPr>
        <p:spPr>
          <a:xfrm>
            <a:off x="10288418" y="2165263"/>
            <a:ext cx="1099660" cy="338554"/>
          </a:xfrm>
          <a:prstGeom prst="rect">
            <a:avLst/>
          </a:prstGeom>
          <a:noFill/>
        </p:spPr>
        <p:txBody>
          <a:bodyPr wrap="none" rtlCol="0">
            <a:spAutoFit/>
          </a:bodyPr>
          <a:lstStyle/>
          <a:p>
            <a:pPr algn="r"/>
            <a:r>
              <a:rPr lang="en-US" sz="1600" b="1" dirty="0">
                <a:solidFill>
                  <a:schemeClr val="bg1"/>
                </a:solidFill>
                <a:ea typeface="Verdana" panose="020B0604030504040204" pitchFamily="34" charset="0"/>
              </a:rPr>
              <a:t>What Is It?</a:t>
            </a:r>
          </a:p>
        </p:txBody>
      </p:sp>
      <p:sp>
        <p:nvSpPr>
          <p:cNvPr id="23" name="TextBox 22">
            <a:extLst>
              <a:ext uri="{FF2B5EF4-FFF2-40B4-BE49-F238E27FC236}">
                <a16:creationId xmlns:a16="http://schemas.microsoft.com/office/drawing/2014/main" id="{38B51090-BD8C-4ADD-A809-9CDEF8DED773}"/>
              </a:ext>
            </a:extLst>
          </p:cNvPr>
          <p:cNvSpPr txBox="1"/>
          <p:nvPr/>
        </p:nvSpPr>
        <p:spPr>
          <a:xfrm>
            <a:off x="4071017" y="266790"/>
            <a:ext cx="2876620" cy="769441"/>
          </a:xfrm>
          <a:prstGeom prst="rect">
            <a:avLst/>
          </a:prstGeom>
          <a:noFill/>
        </p:spPr>
        <p:txBody>
          <a:bodyPr wrap="none" rtlCol="0">
            <a:spAutoFit/>
          </a:bodyPr>
          <a:lstStyle/>
          <a:p>
            <a:pPr algn="ctr"/>
            <a:r>
              <a:rPr lang="en-US" sz="4400" b="1" spc="120" dirty="0">
                <a:solidFill>
                  <a:srgbClr val="64CDE2"/>
                </a:solidFill>
                <a:ea typeface="Verdana" panose="020B0604030504040204" pitchFamily="34" charset="0"/>
              </a:rPr>
              <a:t>What Is It?</a:t>
            </a:r>
          </a:p>
        </p:txBody>
      </p:sp>
      <p:sp>
        <p:nvSpPr>
          <p:cNvPr id="24" name="Rectangle 23">
            <a:extLst>
              <a:ext uri="{FF2B5EF4-FFF2-40B4-BE49-F238E27FC236}">
                <a16:creationId xmlns:a16="http://schemas.microsoft.com/office/drawing/2014/main" id="{C135538C-5BEF-422D-AC98-49748A6DF570}"/>
              </a:ext>
            </a:extLst>
          </p:cNvPr>
          <p:cNvSpPr/>
          <p:nvPr/>
        </p:nvSpPr>
        <p:spPr>
          <a:xfrm>
            <a:off x="726972" y="1084395"/>
            <a:ext cx="9328685" cy="646331"/>
          </a:xfrm>
          <a:prstGeom prst="rect">
            <a:avLst/>
          </a:prstGeom>
        </p:spPr>
        <p:txBody>
          <a:bodyPr wrap="square">
            <a:spAutoFit/>
          </a:bodyPr>
          <a:lstStyle/>
          <a:p>
            <a:pPr algn="ctr"/>
            <a:r>
              <a:rPr lang="en-US" i="1" dirty="0">
                <a:solidFill>
                  <a:schemeClr val="bg1"/>
                </a:solidFill>
              </a:rPr>
              <a:t>Have peace of mind knowing that we will manage your irrigation without compromising vineyard or orchard health or crop yield while we reduce your water bill by 25% or more. </a:t>
            </a:r>
          </a:p>
        </p:txBody>
      </p:sp>
      <p:cxnSp>
        <p:nvCxnSpPr>
          <p:cNvPr id="25" name="Straight Connector 24">
            <a:extLst>
              <a:ext uri="{FF2B5EF4-FFF2-40B4-BE49-F238E27FC236}">
                <a16:creationId xmlns:a16="http://schemas.microsoft.com/office/drawing/2014/main" id="{BD0F241D-258F-475B-A0AA-D85E5F56207C}"/>
              </a:ext>
            </a:extLst>
          </p:cNvPr>
          <p:cNvCxnSpPr/>
          <p:nvPr/>
        </p:nvCxnSpPr>
        <p:spPr>
          <a:xfrm>
            <a:off x="11601325" y="5429587"/>
            <a:ext cx="0" cy="1428413"/>
          </a:xfrm>
          <a:prstGeom prst="line">
            <a:avLst/>
          </a:prstGeom>
          <a:noFill/>
          <a:ln w="38100">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7" name="Freeform: Shape 26">
            <a:extLst>
              <a:ext uri="{FF2B5EF4-FFF2-40B4-BE49-F238E27FC236}">
                <a16:creationId xmlns:a16="http://schemas.microsoft.com/office/drawing/2014/main" id="{7FB0D8AA-086E-4C1E-9A2C-39DF608FE7E6}"/>
              </a:ext>
            </a:extLst>
          </p:cNvPr>
          <p:cNvSpPr/>
          <p:nvPr/>
        </p:nvSpPr>
        <p:spPr>
          <a:xfrm>
            <a:off x="9660834" y="5655756"/>
            <a:ext cx="207247" cy="120303"/>
          </a:xfrm>
          <a:custGeom>
            <a:avLst/>
            <a:gdLst>
              <a:gd name="connsiteX0" fmla="*/ 0 w 164706"/>
              <a:gd name="connsiteY0" fmla="*/ 11359 h 85192"/>
              <a:gd name="connsiteX1" fmla="*/ 90872 w 164706"/>
              <a:gd name="connsiteY1" fmla="*/ 85192 h 85192"/>
              <a:gd name="connsiteX2" fmla="*/ 164706 w 164706"/>
              <a:gd name="connsiteY2" fmla="*/ 0 h 85192"/>
            </a:gdLst>
            <a:ahLst/>
            <a:cxnLst>
              <a:cxn ang="0">
                <a:pos x="connsiteX0" y="connsiteY0"/>
              </a:cxn>
              <a:cxn ang="0">
                <a:pos x="connsiteX1" y="connsiteY1"/>
              </a:cxn>
              <a:cxn ang="0">
                <a:pos x="connsiteX2" y="connsiteY2"/>
              </a:cxn>
            </a:cxnLst>
            <a:rect l="l" t="t" r="r" b="b"/>
            <a:pathLst>
              <a:path w="164706" h="85192">
                <a:moveTo>
                  <a:pt x="0" y="11359"/>
                </a:moveTo>
                <a:lnTo>
                  <a:pt x="90872" y="85192"/>
                </a:lnTo>
                <a:lnTo>
                  <a:pt x="164706" y="0"/>
                </a:lnTo>
              </a:path>
            </a:pathLst>
          </a:custGeom>
          <a:noFill/>
          <a:ln w="38100">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19AB3"/>
              </a:solidFill>
            </a:endParaRPr>
          </a:p>
        </p:txBody>
      </p:sp>
      <p:cxnSp>
        <p:nvCxnSpPr>
          <p:cNvPr id="28" name="Straight Connector 27">
            <a:extLst>
              <a:ext uri="{FF2B5EF4-FFF2-40B4-BE49-F238E27FC236}">
                <a16:creationId xmlns:a16="http://schemas.microsoft.com/office/drawing/2014/main" id="{C6940858-9E97-41CA-9F50-B1209B4B4599}"/>
              </a:ext>
            </a:extLst>
          </p:cNvPr>
          <p:cNvCxnSpPr/>
          <p:nvPr/>
        </p:nvCxnSpPr>
        <p:spPr>
          <a:xfrm>
            <a:off x="11601325" y="5429587"/>
            <a:ext cx="0" cy="1428413"/>
          </a:xfrm>
          <a:prstGeom prst="line">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cxnSp>
      <p:sp>
        <p:nvSpPr>
          <p:cNvPr id="29" name="TextBox 28">
            <a:extLst>
              <a:ext uri="{FF2B5EF4-FFF2-40B4-BE49-F238E27FC236}">
                <a16:creationId xmlns:a16="http://schemas.microsoft.com/office/drawing/2014/main" id="{FFDF9400-C5AB-487F-899A-4729C95C8627}"/>
              </a:ext>
            </a:extLst>
          </p:cNvPr>
          <p:cNvSpPr txBox="1"/>
          <p:nvPr/>
        </p:nvSpPr>
        <p:spPr>
          <a:xfrm>
            <a:off x="9877593" y="5573399"/>
            <a:ext cx="1636345" cy="276999"/>
          </a:xfrm>
          <a:prstGeom prst="rect">
            <a:avLst/>
          </a:prstGeom>
          <a:noFill/>
        </p:spPr>
        <p:txBody>
          <a:bodyPr wrap="none" rtlCol="0">
            <a:spAutoFit/>
          </a:bodyPr>
          <a:lstStyle/>
          <a:p>
            <a:r>
              <a:rPr lang="en-US" sz="1200" b="1" cap="all" spc="120" dirty="0">
                <a:solidFill>
                  <a:srgbClr val="219AB3"/>
                </a:solidFill>
                <a:latin typeface="Verdana" panose="020B0604030504040204" pitchFamily="34" charset="0"/>
                <a:ea typeface="Verdana" panose="020B0604030504040204" pitchFamily="34" charset="0"/>
              </a:rPr>
              <a:t>Scroll Down</a:t>
            </a:r>
          </a:p>
        </p:txBody>
      </p:sp>
      <p:sp>
        <p:nvSpPr>
          <p:cNvPr id="31" name="Freeform: Shape 30">
            <a:extLst>
              <a:ext uri="{FF2B5EF4-FFF2-40B4-BE49-F238E27FC236}">
                <a16:creationId xmlns:a16="http://schemas.microsoft.com/office/drawing/2014/main" id="{96E4047F-963A-465A-87C8-CF2FCA261F0D}"/>
              </a:ext>
            </a:extLst>
          </p:cNvPr>
          <p:cNvSpPr/>
          <p:nvPr/>
        </p:nvSpPr>
        <p:spPr>
          <a:xfrm flipV="1">
            <a:off x="9988597" y="373776"/>
            <a:ext cx="207247" cy="120303"/>
          </a:xfrm>
          <a:custGeom>
            <a:avLst/>
            <a:gdLst>
              <a:gd name="connsiteX0" fmla="*/ 0 w 164706"/>
              <a:gd name="connsiteY0" fmla="*/ 11359 h 85192"/>
              <a:gd name="connsiteX1" fmla="*/ 90872 w 164706"/>
              <a:gd name="connsiteY1" fmla="*/ 85192 h 85192"/>
              <a:gd name="connsiteX2" fmla="*/ 164706 w 164706"/>
              <a:gd name="connsiteY2" fmla="*/ 0 h 85192"/>
            </a:gdLst>
            <a:ahLst/>
            <a:cxnLst>
              <a:cxn ang="0">
                <a:pos x="connsiteX0" y="connsiteY0"/>
              </a:cxn>
              <a:cxn ang="0">
                <a:pos x="connsiteX1" y="connsiteY1"/>
              </a:cxn>
              <a:cxn ang="0">
                <a:pos x="connsiteX2" y="connsiteY2"/>
              </a:cxn>
            </a:cxnLst>
            <a:rect l="l" t="t" r="r" b="b"/>
            <a:pathLst>
              <a:path w="164706" h="85192">
                <a:moveTo>
                  <a:pt x="0" y="11359"/>
                </a:moveTo>
                <a:lnTo>
                  <a:pt x="90872" y="85192"/>
                </a:lnTo>
                <a:lnTo>
                  <a:pt x="164706" y="0"/>
                </a:lnTo>
              </a:path>
            </a:pathLst>
          </a:custGeom>
          <a:noFill/>
          <a:ln w="38100">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19AB3"/>
              </a:solidFill>
            </a:endParaRPr>
          </a:p>
        </p:txBody>
      </p:sp>
      <p:cxnSp>
        <p:nvCxnSpPr>
          <p:cNvPr id="32" name="Straight Connector 31">
            <a:extLst>
              <a:ext uri="{FF2B5EF4-FFF2-40B4-BE49-F238E27FC236}">
                <a16:creationId xmlns:a16="http://schemas.microsoft.com/office/drawing/2014/main" id="{E036A868-6D6F-4269-A2B9-92BCF64E93DA}"/>
              </a:ext>
            </a:extLst>
          </p:cNvPr>
          <p:cNvCxnSpPr/>
          <p:nvPr/>
        </p:nvCxnSpPr>
        <p:spPr>
          <a:xfrm>
            <a:off x="11650786" y="147607"/>
            <a:ext cx="0" cy="1428413"/>
          </a:xfrm>
          <a:prstGeom prst="line">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cxnSp>
      <p:sp>
        <p:nvSpPr>
          <p:cNvPr id="33" name="TextBox 32">
            <a:extLst>
              <a:ext uri="{FF2B5EF4-FFF2-40B4-BE49-F238E27FC236}">
                <a16:creationId xmlns:a16="http://schemas.microsoft.com/office/drawing/2014/main" id="{35068FCE-DF2E-4F09-A3FA-3C6BBD467106}"/>
              </a:ext>
            </a:extLst>
          </p:cNvPr>
          <p:cNvSpPr txBox="1"/>
          <p:nvPr/>
        </p:nvSpPr>
        <p:spPr>
          <a:xfrm>
            <a:off x="10228076" y="291419"/>
            <a:ext cx="1280159" cy="276999"/>
          </a:xfrm>
          <a:prstGeom prst="rect">
            <a:avLst/>
          </a:prstGeom>
          <a:noFill/>
        </p:spPr>
        <p:txBody>
          <a:bodyPr wrap="none" rtlCol="0">
            <a:spAutoFit/>
          </a:bodyPr>
          <a:lstStyle/>
          <a:p>
            <a:r>
              <a:rPr lang="en-US" sz="1200" b="1" cap="all" spc="120" dirty="0">
                <a:solidFill>
                  <a:schemeClr val="bg1"/>
                </a:solidFill>
                <a:latin typeface="Verdana" panose="020B0604030504040204" pitchFamily="34" charset="0"/>
                <a:ea typeface="Verdana" panose="020B0604030504040204" pitchFamily="34" charset="0"/>
              </a:rPr>
              <a:t>Scroll up</a:t>
            </a:r>
          </a:p>
        </p:txBody>
      </p:sp>
      <p:sp>
        <p:nvSpPr>
          <p:cNvPr id="34" name="Rectangle 33">
            <a:extLst>
              <a:ext uri="{FF2B5EF4-FFF2-40B4-BE49-F238E27FC236}">
                <a16:creationId xmlns:a16="http://schemas.microsoft.com/office/drawing/2014/main" id="{3767FDAC-1CE7-48AB-9A77-6923F13A98FB}"/>
              </a:ext>
            </a:extLst>
          </p:cNvPr>
          <p:cNvSpPr/>
          <p:nvPr/>
        </p:nvSpPr>
        <p:spPr>
          <a:xfrm>
            <a:off x="988235" y="1917744"/>
            <a:ext cx="3924542" cy="830997"/>
          </a:xfrm>
          <a:prstGeom prst="rect">
            <a:avLst/>
          </a:prstGeom>
        </p:spPr>
        <p:txBody>
          <a:bodyPr wrap="square">
            <a:spAutoFit/>
          </a:bodyPr>
          <a:lstStyle/>
          <a:p>
            <a:r>
              <a:rPr lang="en-US" sz="1600" dirty="0">
                <a:solidFill>
                  <a:schemeClr val="bg1"/>
                </a:solidFill>
              </a:rPr>
              <a:t>We install an award-winning, low-cost soil moisture monitoring system in your vineyard or orchard that delivers precision irrigation.</a:t>
            </a:r>
          </a:p>
        </p:txBody>
      </p:sp>
      <p:sp>
        <p:nvSpPr>
          <p:cNvPr id="35" name="Rectangle 34">
            <a:extLst>
              <a:ext uri="{FF2B5EF4-FFF2-40B4-BE49-F238E27FC236}">
                <a16:creationId xmlns:a16="http://schemas.microsoft.com/office/drawing/2014/main" id="{DDE0469F-51CB-417E-A11B-F4309DE9BB69}"/>
              </a:ext>
            </a:extLst>
          </p:cNvPr>
          <p:cNvSpPr/>
          <p:nvPr/>
        </p:nvSpPr>
        <p:spPr>
          <a:xfrm>
            <a:off x="967107" y="2955970"/>
            <a:ext cx="3924542" cy="1077218"/>
          </a:xfrm>
          <a:prstGeom prst="rect">
            <a:avLst/>
          </a:prstGeom>
        </p:spPr>
        <p:txBody>
          <a:bodyPr wrap="square">
            <a:spAutoFit/>
          </a:bodyPr>
          <a:lstStyle/>
          <a:p>
            <a:r>
              <a:rPr lang="en-US" sz="1600" dirty="0">
                <a:solidFill>
                  <a:schemeClr val="bg1"/>
                </a:solidFill>
              </a:rPr>
              <a:t>Using computer systems, we determine when to start and stop irrigating, and for how long to keep optimal soil moisture level to produce better fruit quality and yield.</a:t>
            </a:r>
          </a:p>
        </p:txBody>
      </p:sp>
      <p:sp>
        <p:nvSpPr>
          <p:cNvPr id="37" name="Rectangle 36">
            <a:extLst>
              <a:ext uri="{FF2B5EF4-FFF2-40B4-BE49-F238E27FC236}">
                <a16:creationId xmlns:a16="http://schemas.microsoft.com/office/drawing/2014/main" id="{10949162-DE64-4EE4-83D6-A3F435DA8D06}"/>
              </a:ext>
            </a:extLst>
          </p:cNvPr>
          <p:cNvSpPr/>
          <p:nvPr/>
        </p:nvSpPr>
        <p:spPr>
          <a:xfrm>
            <a:off x="983193" y="4323797"/>
            <a:ext cx="3924542" cy="830997"/>
          </a:xfrm>
          <a:prstGeom prst="rect">
            <a:avLst/>
          </a:prstGeom>
        </p:spPr>
        <p:txBody>
          <a:bodyPr wrap="square">
            <a:spAutoFit/>
          </a:bodyPr>
          <a:lstStyle/>
          <a:p>
            <a:r>
              <a:rPr lang="en-US" sz="1600" dirty="0">
                <a:solidFill>
                  <a:schemeClr val="bg1"/>
                </a:solidFill>
              </a:rPr>
              <a:t>We improve irrigation accuracy with wireless automation, and remotely check the amount of water applied.</a:t>
            </a:r>
          </a:p>
        </p:txBody>
      </p:sp>
      <p:sp>
        <p:nvSpPr>
          <p:cNvPr id="38" name="Rectangle 37">
            <a:extLst>
              <a:ext uri="{FF2B5EF4-FFF2-40B4-BE49-F238E27FC236}">
                <a16:creationId xmlns:a16="http://schemas.microsoft.com/office/drawing/2014/main" id="{99833C0D-3290-44DA-91D9-AF8B64F8B543}"/>
              </a:ext>
            </a:extLst>
          </p:cNvPr>
          <p:cNvSpPr/>
          <p:nvPr/>
        </p:nvSpPr>
        <p:spPr>
          <a:xfrm>
            <a:off x="5642450" y="1917268"/>
            <a:ext cx="3924542" cy="830997"/>
          </a:xfrm>
          <a:prstGeom prst="rect">
            <a:avLst/>
          </a:prstGeom>
        </p:spPr>
        <p:txBody>
          <a:bodyPr wrap="square">
            <a:spAutoFit/>
          </a:bodyPr>
          <a:lstStyle/>
          <a:p>
            <a:r>
              <a:rPr lang="en-US" sz="1600" dirty="0">
                <a:solidFill>
                  <a:schemeClr val="bg1"/>
                </a:solidFill>
              </a:rPr>
              <a:t>By improving irrigation accuracy, 25% saving of water use was achieved over two growing seasons in a 10 acre vineyard.</a:t>
            </a:r>
          </a:p>
        </p:txBody>
      </p:sp>
      <p:sp>
        <p:nvSpPr>
          <p:cNvPr id="40" name="Rectangle 39">
            <a:extLst>
              <a:ext uri="{FF2B5EF4-FFF2-40B4-BE49-F238E27FC236}">
                <a16:creationId xmlns:a16="http://schemas.microsoft.com/office/drawing/2014/main" id="{40FA2949-60E8-49BC-AC72-10FFACF117BD}"/>
              </a:ext>
            </a:extLst>
          </p:cNvPr>
          <p:cNvSpPr/>
          <p:nvPr/>
        </p:nvSpPr>
        <p:spPr>
          <a:xfrm>
            <a:off x="5642450" y="4330217"/>
            <a:ext cx="3924542" cy="830997"/>
          </a:xfrm>
          <a:prstGeom prst="rect">
            <a:avLst/>
          </a:prstGeom>
        </p:spPr>
        <p:txBody>
          <a:bodyPr wrap="square">
            <a:spAutoFit/>
          </a:bodyPr>
          <a:lstStyle/>
          <a:p>
            <a:r>
              <a:rPr lang="en-US" sz="1600" dirty="0">
                <a:solidFill>
                  <a:schemeClr val="bg1"/>
                </a:solidFill>
              </a:rPr>
              <a:t>The solution is designed specifically to meet the requirements of vineyard and orchard operations between 1 and 10 acres. </a:t>
            </a:r>
          </a:p>
        </p:txBody>
      </p:sp>
      <p:sp>
        <p:nvSpPr>
          <p:cNvPr id="41" name="Rectangle 40">
            <a:extLst>
              <a:ext uri="{FF2B5EF4-FFF2-40B4-BE49-F238E27FC236}">
                <a16:creationId xmlns:a16="http://schemas.microsoft.com/office/drawing/2014/main" id="{6DC6EEAA-C2A8-461A-991F-1E34E10A20FE}"/>
              </a:ext>
            </a:extLst>
          </p:cNvPr>
          <p:cNvSpPr/>
          <p:nvPr/>
        </p:nvSpPr>
        <p:spPr>
          <a:xfrm>
            <a:off x="5634877" y="2969491"/>
            <a:ext cx="3924542" cy="1077218"/>
          </a:xfrm>
          <a:prstGeom prst="rect">
            <a:avLst/>
          </a:prstGeom>
        </p:spPr>
        <p:txBody>
          <a:bodyPr wrap="square">
            <a:spAutoFit/>
          </a:bodyPr>
          <a:lstStyle/>
          <a:p>
            <a:r>
              <a:rPr lang="en-US" sz="1600" dirty="0">
                <a:solidFill>
                  <a:schemeClr val="bg1"/>
                </a:solidFill>
              </a:rPr>
              <a:t>Most commercially available systems are only economically feasible for large farms, leaving smaller growers without options to improve their water use.</a:t>
            </a:r>
          </a:p>
        </p:txBody>
      </p:sp>
      <p:sp>
        <p:nvSpPr>
          <p:cNvPr id="42" name="TextBox 41">
            <a:extLst>
              <a:ext uri="{FF2B5EF4-FFF2-40B4-BE49-F238E27FC236}">
                <a16:creationId xmlns:a16="http://schemas.microsoft.com/office/drawing/2014/main" id="{6140F8DC-A82D-4D7A-92E6-6FC6E781B277}"/>
              </a:ext>
            </a:extLst>
          </p:cNvPr>
          <p:cNvSpPr txBox="1"/>
          <p:nvPr/>
        </p:nvSpPr>
        <p:spPr>
          <a:xfrm>
            <a:off x="1402578" y="5531561"/>
            <a:ext cx="5076518" cy="830997"/>
          </a:xfrm>
          <a:prstGeom prst="rect">
            <a:avLst/>
          </a:prstGeom>
          <a:noFill/>
        </p:spPr>
        <p:txBody>
          <a:bodyPr wrap="none" rtlCol="0">
            <a:spAutoFit/>
          </a:bodyPr>
          <a:lstStyle/>
          <a:p>
            <a:pPr algn="ctr"/>
            <a:r>
              <a:rPr lang="en-US" sz="2400" b="1" spc="120" dirty="0">
                <a:ea typeface="Verdana" panose="020B0604030504040204" pitchFamily="34" charset="0"/>
              </a:rPr>
              <a:t>We charge a flat fee of $39/month</a:t>
            </a:r>
            <a:br>
              <a:rPr lang="en-US" sz="2400" b="1" spc="120" dirty="0">
                <a:ea typeface="Verdana" panose="020B0604030504040204" pitchFamily="34" charset="0"/>
              </a:rPr>
            </a:br>
            <a:r>
              <a:rPr lang="en-US" sz="2400" b="1" spc="120" dirty="0">
                <a:ea typeface="Verdana" panose="020B0604030504040204" pitchFamily="34" charset="0"/>
              </a:rPr>
              <a:t>to manage your water</a:t>
            </a:r>
          </a:p>
        </p:txBody>
      </p:sp>
      <p:sp>
        <p:nvSpPr>
          <p:cNvPr id="43" name="Rectangle 42">
            <a:extLst>
              <a:ext uri="{FF2B5EF4-FFF2-40B4-BE49-F238E27FC236}">
                <a16:creationId xmlns:a16="http://schemas.microsoft.com/office/drawing/2014/main" id="{BA7056FD-4182-4604-AB95-3966C50AB80B}"/>
              </a:ext>
            </a:extLst>
          </p:cNvPr>
          <p:cNvSpPr/>
          <p:nvPr/>
        </p:nvSpPr>
        <p:spPr>
          <a:xfrm>
            <a:off x="7114090" y="5776426"/>
            <a:ext cx="2011680" cy="457200"/>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ea typeface="Verdana" panose="020B0604030504040204" pitchFamily="34" charset="0"/>
              </a:rPr>
              <a:t>CONTACT US</a:t>
            </a:r>
          </a:p>
        </p:txBody>
      </p:sp>
      <p:grpSp>
        <p:nvGrpSpPr>
          <p:cNvPr id="44" name="Group 374">
            <a:extLst>
              <a:ext uri="{FF2B5EF4-FFF2-40B4-BE49-F238E27FC236}">
                <a16:creationId xmlns:a16="http://schemas.microsoft.com/office/drawing/2014/main" id="{D418C614-CFE9-4665-8FD2-F1D3E6A6B444}"/>
              </a:ext>
            </a:extLst>
          </p:cNvPr>
          <p:cNvGrpSpPr>
            <a:grpSpLocks noChangeAspect="1"/>
          </p:cNvGrpSpPr>
          <p:nvPr/>
        </p:nvGrpSpPr>
        <p:grpSpPr bwMode="auto">
          <a:xfrm>
            <a:off x="515702" y="2148950"/>
            <a:ext cx="367631" cy="367631"/>
            <a:chOff x="6996" y="1195"/>
            <a:chExt cx="340" cy="340"/>
          </a:xfrm>
          <a:solidFill>
            <a:schemeClr val="accent4"/>
          </a:solidFill>
        </p:grpSpPr>
        <p:sp>
          <p:nvSpPr>
            <p:cNvPr id="45" name="Freeform 375">
              <a:extLst>
                <a:ext uri="{FF2B5EF4-FFF2-40B4-BE49-F238E27FC236}">
                  <a16:creationId xmlns:a16="http://schemas.microsoft.com/office/drawing/2014/main" id="{76CCED0C-A3F5-4198-8BD7-81E4060D5C33}"/>
                </a:ext>
              </a:extLst>
            </p:cNvPr>
            <p:cNvSpPr>
              <a:spLocks/>
            </p:cNvSpPr>
            <p:nvPr/>
          </p:nvSpPr>
          <p:spPr bwMode="auto">
            <a:xfrm>
              <a:off x="7130" y="1287"/>
              <a:ext cx="29" cy="70"/>
            </a:xfrm>
            <a:custGeom>
              <a:avLst/>
              <a:gdLst>
                <a:gd name="T0" fmla="*/ 0 w 43"/>
                <a:gd name="T1" fmla="*/ 53 h 105"/>
                <a:gd name="T2" fmla="*/ 43 w 43"/>
                <a:gd name="T3" fmla="*/ 105 h 105"/>
                <a:gd name="T4" fmla="*/ 43 w 43"/>
                <a:gd name="T5" fmla="*/ 0 h 105"/>
                <a:gd name="T6" fmla="*/ 0 w 43"/>
                <a:gd name="T7" fmla="*/ 53 h 105"/>
              </a:gdLst>
              <a:ahLst/>
              <a:cxnLst>
                <a:cxn ang="0">
                  <a:pos x="T0" y="T1"/>
                </a:cxn>
                <a:cxn ang="0">
                  <a:pos x="T2" y="T3"/>
                </a:cxn>
                <a:cxn ang="0">
                  <a:pos x="T4" y="T5"/>
                </a:cxn>
                <a:cxn ang="0">
                  <a:pos x="T6" y="T7"/>
                </a:cxn>
              </a:cxnLst>
              <a:rect l="0" t="0" r="r" b="b"/>
              <a:pathLst>
                <a:path w="43" h="105">
                  <a:moveTo>
                    <a:pt x="0" y="53"/>
                  </a:moveTo>
                  <a:cubicBezTo>
                    <a:pt x="0" y="78"/>
                    <a:pt x="19" y="100"/>
                    <a:pt x="43" y="105"/>
                  </a:cubicBezTo>
                  <a:cubicBezTo>
                    <a:pt x="43" y="0"/>
                    <a:pt x="43" y="0"/>
                    <a:pt x="43" y="0"/>
                  </a:cubicBezTo>
                  <a:cubicBezTo>
                    <a:pt x="19" y="5"/>
                    <a:pt x="0" y="27"/>
                    <a:pt x="0" y="5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 name="Freeform 376">
              <a:extLst>
                <a:ext uri="{FF2B5EF4-FFF2-40B4-BE49-F238E27FC236}">
                  <a16:creationId xmlns:a16="http://schemas.microsoft.com/office/drawing/2014/main" id="{FEAD7399-EE43-4E9A-BE17-5265EA26F9D3}"/>
                </a:ext>
              </a:extLst>
            </p:cNvPr>
            <p:cNvSpPr>
              <a:spLocks/>
            </p:cNvSpPr>
            <p:nvPr/>
          </p:nvSpPr>
          <p:spPr bwMode="auto">
            <a:xfrm>
              <a:off x="7173" y="1372"/>
              <a:ext cx="28" cy="70"/>
            </a:xfrm>
            <a:custGeom>
              <a:avLst/>
              <a:gdLst>
                <a:gd name="T0" fmla="*/ 0 w 43"/>
                <a:gd name="T1" fmla="*/ 0 h 105"/>
                <a:gd name="T2" fmla="*/ 0 w 43"/>
                <a:gd name="T3" fmla="*/ 105 h 105"/>
                <a:gd name="T4" fmla="*/ 43 w 43"/>
                <a:gd name="T5" fmla="*/ 53 h 105"/>
                <a:gd name="T6" fmla="*/ 0 w 43"/>
                <a:gd name="T7" fmla="*/ 0 h 105"/>
              </a:gdLst>
              <a:ahLst/>
              <a:cxnLst>
                <a:cxn ang="0">
                  <a:pos x="T0" y="T1"/>
                </a:cxn>
                <a:cxn ang="0">
                  <a:pos x="T2" y="T3"/>
                </a:cxn>
                <a:cxn ang="0">
                  <a:pos x="T4" y="T5"/>
                </a:cxn>
                <a:cxn ang="0">
                  <a:pos x="T6" y="T7"/>
                </a:cxn>
              </a:cxnLst>
              <a:rect l="0" t="0" r="r" b="b"/>
              <a:pathLst>
                <a:path w="43" h="105">
                  <a:moveTo>
                    <a:pt x="0" y="0"/>
                  </a:moveTo>
                  <a:cubicBezTo>
                    <a:pt x="0" y="105"/>
                    <a:pt x="0" y="105"/>
                    <a:pt x="0" y="105"/>
                  </a:cubicBezTo>
                  <a:cubicBezTo>
                    <a:pt x="25" y="100"/>
                    <a:pt x="43" y="78"/>
                    <a:pt x="43" y="53"/>
                  </a:cubicBezTo>
                  <a:cubicBezTo>
                    <a:pt x="43" y="27"/>
                    <a:pt x="25" y="5"/>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7" name="Freeform 377">
              <a:extLst>
                <a:ext uri="{FF2B5EF4-FFF2-40B4-BE49-F238E27FC236}">
                  <a16:creationId xmlns:a16="http://schemas.microsoft.com/office/drawing/2014/main" id="{9F7D5505-BC92-4230-8577-8015DE6BDB9B}"/>
                </a:ext>
              </a:extLst>
            </p:cNvPr>
            <p:cNvSpPr>
              <a:spLocks noEditPoints="1"/>
            </p:cNvSpPr>
            <p:nvPr/>
          </p:nvSpPr>
          <p:spPr bwMode="auto">
            <a:xfrm>
              <a:off x="6996" y="1195"/>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6 w 512"/>
                <a:gd name="T11" fmla="*/ 393 h 512"/>
                <a:gd name="T12" fmla="*/ 266 w 512"/>
                <a:gd name="T13" fmla="*/ 416 h 512"/>
                <a:gd name="T14" fmla="*/ 256 w 512"/>
                <a:gd name="T15" fmla="*/ 426 h 512"/>
                <a:gd name="T16" fmla="*/ 245 w 512"/>
                <a:gd name="T17" fmla="*/ 416 h 512"/>
                <a:gd name="T18" fmla="*/ 245 w 512"/>
                <a:gd name="T19" fmla="*/ 393 h 512"/>
                <a:gd name="T20" fmla="*/ 185 w 512"/>
                <a:gd name="T21" fmla="*/ 345 h 512"/>
                <a:gd name="T22" fmla="*/ 192 w 512"/>
                <a:gd name="T23" fmla="*/ 331 h 512"/>
                <a:gd name="T24" fmla="*/ 205 w 512"/>
                <a:gd name="T25" fmla="*/ 337 h 512"/>
                <a:gd name="T26" fmla="*/ 245 w 512"/>
                <a:gd name="T27" fmla="*/ 372 h 512"/>
                <a:gd name="T28" fmla="*/ 245 w 512"/>
                <a:gd name="T29" fmla="*/ 265 h 512"/>
                <a:gd name="T30" fmla="*/ 181 w 512"/>
                <a:gd name="T31" fmla="*/ 192 h 512"/>
                <a:gd name="T32" fmla="*/ 245 w 512"/>
                <a:gd name="T33" fmla="*/ 118 h 512"/>
                <a:gd name="T34" fmla="*/ 245 w 512"/>
                <a:gd name="T35" fmla="*/ 106 h 512"/>
                <a:gd name="T36" fmla="*/ 256 w 512"/>
                <a:gd name="T37" fmla="*/ 96 h 512"/>
                <a:gd name="T38" fmla="*/ 266 w 512"/>
                <a:gd name="T39" fmla="*/ 106 h 512"/>
                <a:gd name="T40" fmla="*/ 266 w 512"/>
                <a:gd name="T41" fmla="*/ 118 h 512"/>
                <a:gd name="T42" fmla="*/ 320 w 512"/>
                <a:gd name="T43" fmla="*/ 154 h 512"/>
                <a:gd name="T44" fmla="*/ 316 w 512"/>
                <a:gd name="T45" fmla="*/ 169 h 512"/>
                <a:gd name="T46" fmla="*/ 302 w 512"/>
                <a:gd name="T47" fmla="*/ 165 h 512"/>
                <a:gd name="T48" fmla="*/ 266 w 512"/>
                <a:gd name="T49" fmla="*/ 140 h 512"/>
                <a:gd name="T50" fmla="*/ 266 w 512"/>
                <a:gd name="T51" fmla="*/ 246 h 512"/>
                <a:gd name="T52" fmla="*/ 330 w 512"/>
                <a:gd name="T53" fmla="*/ 320 h 512"/>
                <a:gd name="T54" fmla="*/ 266 w 512"/>
                <a:gd name="T55" fmla="*/ 39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6" y="393"/>
                  </a:moveTo>
                  <a:cubicBezTo>
                    <a:pt x="266" y="416"/>
                    <a:pt x="266" y="416"/>
                    <a:pt x="266" y="416"/>
                  </a:cubicBezTo>
                  <a:cubicBezTo>
                    <a:pt x="266" y="422"/>
                    <a:pt x="262" y="426"/>
                    <a:pt x="256" y="426"/>
                  </a:cubicBezTo>
                  <a:cubicBezTo>
                    <a:pt x="250" y="426"/>
                    <a:pt x="245" y="422"/>
                    <a:pt x="245" y="416"/>
                  </a:cubicBezTo>
                  <a:cubicBezTo>
                    <a:pt x="245" y="393"/>
                    <a:pt x="245" y="393"/>
                    <a:pt x="245" y="393"/>
                  </a:cubicBezTo>
                  <a:cubicBezTo>
                    <a:pt x="218" y="390"/>
                    <a:pt x="195" y="371"/>
                    <a:pt x="185" y="345"/>
                  </a:cubicBezTo>
                  <a:cubicBezTo>
                    <a:pt x="183" y="339"/>
                    <a:pt x="186" y="333"/>
                    <a:pt x="192" y="331"/>
                  </a:cubicBezTo>
                  <a:cubicBezTo>
                    <a:pt x="197" y="329"/>
                    <a:pt x="203" y="332"/>
                    <a:pt x="205" y="337"/>
                  </a:cubicBezTo>
                  <a:cubicBezTo>
                    <a:pt x="212" y="355"/>
                    <a:pt x="227" y="368"/>
                    <a:pt x="245" y="372"/>
                  </a:cubicBezTo>
                  <a:cubicBezTo>
                    <a:pt x="245" y="265"/>
                    <a:pt x="245" y="265"/>
                    <a:pt x="245" y="265"/>
                  </a:cubicBezTo>
                  <a:cubicBezTo>
                    <a:pt x="209" y="260"/>
                    <a:pt x="181" y="229"/>
                    <a:pt x="181" y="192"/>
                  </a:cubicBezTo>
                  <a:cubicBezTo>
                    <a:pt x="181" y="154"/>
                    <a:pt x="209" y="123"/>
                    <a:pt x="245" y="118"/>
                  </a:cubicBezTo>
                  <a:cubicBezTo>
                    <a:pt x="245" y="106"/>
                    <a:pt x="245" y="106"/>
                    <a:pt x="245" y="106"/>
                  </a:cubicBezTo>
                  <a:cubicBezTo>
                    <a:pt x="245" y="100"/>
                    <a:pt x="250" y="96"/>
                    <a:pt x="256" y="96"/>
                  </a:cubicBezTo>
                  <a:cubicBezTo>
                    <a:pt x="262" y="96"/>
                    <a:pt x="266" y="100"/>
                    <a:pt x="266" y="106"/>
                  </a:cubicBezTo>
                  <a:cubicBezTo>
                    <a:pt x="266" y="118"/>
                    <a:pt x="266" y="118"/>
                    <a:pt x="266" y="118"/>
                  </a:cubicBezTo>
                  <a:cubicBezTo>
                    <a:pt x="289" y="121"/>
                    <a:pt x="309" y="134"/>
                    <a:pt x="320" y="154"/>
                  </a:cubicBezTo>
                  <a:cubicBezTo>
                    <a:pt x="323" y="159"/>
                    <a:pt x="322" y="166"/>
                    <a:pt x="316" y="169"/>
                  </a:cubicBezTo>
                  <a:cubicBezTo>
                    <a:pt x="311" y="172"/>
                    <a:pt x="305" y="170"/>
                    <a:pt x="302" y="165"/>
                  </a:cubicBezTo>
                  <a:cubicBezTo>
                    <a:pt x="294" y="152"/>
                    <a:pt x="281" y="143"/>
                    <a:pt x="266" y="140"/>
                  </a:cubicBezTo>
                  <a:cubicBezTo>
                    <a:pt x="266" y="246"/>
                    <a:pt x="266" y="246"/>
                    <a:pt x="266" y="246"/>
                  </a:cubicBezTo>
                  <a:cubicBezTo>
                    <a:pt x="302" y="251"/>
                    <a:pt x="330" y="282"/>
                    <a:pt x="330" y="320"/>
                  </a:cubicBezTo>
                  <a:cubicBezTo>
                    <a:pt x="330" y="357"/>
                    <a:pt x="302" y="388"/>
                    <a:pt x="266" y="39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48" name="Freeform 723">
            <a:extLst>
              <a:ext uri="{FF2B5EF4-FFF2-40B4-BE49-F238E27FC236}">
                <a16:creationId xmlns:a16="http://schemas.microsoft.com/office/drawing/2014/main" id="{B217C436-AF21-48F0-ACDF-97619A542FD1}"/>
              </a:ext>
            </a:extLst>
          </p:cNvPr>
          <p:cNvSpPr>
            <a:spLocks noChangeAspect="1" noEditPoints="1"/>
          </p:cNvSpPr>
          <p:nvPr/>
        </p:nvSpPr>
        <p:spPr bwMode="auto">
          <a:xfrm>
            <a:off x="553370" y="4538264"/>
            <a:ext cx="367982" cy="367982"/>
          </a:xfrm>
          <a:custGeom>
            <a:avLst/>
            <a:gdLst>
              <a:gd name="T0" fmla="*/ 248 w 512"/>
              <a:gd name="T1" fmla="*/ 263 h 512"/>
              <a:gd name="T2" fmla="*/ 263 w 512"/>
              <a:gd name="T3" fmla="*/ 263 h 512"/>
              <a:gd name="T4" fmla="*/ 288 w 512"/>
              <a:gd name="T5" fmla="*/ 256 h 512"/>
              <a:gd name="T6" fmla="*/ 224 w 512"/>
              <a:gd name="T7" fmla="*/ 256 h 512"/>
              <a:gd name="T8" fmla="*/ 269 w 512"/>
              <a:gd name="T9" fmla="*/ 227 h 512"/>
              <a:gd name="T10" fmla="*/ 331 w 512"/>
              <a:gd name="T11" fmla="*/ 196 h 512"/>
              <a:gd name="T12" fmla="*/ 256 w 512"/>
              <a:gd name="T13" fmla="*/ 352 h 512"/>
              <a:gd name="T14" fmla="*/ 256 w 512"/>
              <a:gd name="T15" fmla="*/ 160 h 512"/>
              <a:gd name="T16" fmla="*/ 331 w 512"/>
              <a:gd name="T17" fmla="*/ 166 h 512"/>
              <a:gd name="T18" fmla="*/ 138 w 512"/>
              <a:gd name="T19" fmla="*/ 256 h 512"/>
              <a:gd name="T20" fmla="*/ 373 w 512"/>
              <a:gd name="T21" fmla="*/ 256 h 512"/>
              <a:gd name="T22" fmla="*/ 331 w 512"/>
              <a:gd name="T23" fmla="*/ 196 h 512"/>
              <a:gd name="T24" fmla="*/ 181 w 512"/>
              <a:gd name="T25" fmla="*/ 256 h 512"/>
              <a:gd name="T26" fmla="*/ 330 w 512"/>
              <a:gd name="T27" fmla="*/ 256 h 512"/>
              <a:gd name="T28" fmla="*/ 300 w 512"/>
              <a:gd name="T29" fmla="*/ 226 h 512"/>
              <a:gd name="T30" fmla="*/ 256 w 512"/>
              <a:gd name="T31" fmla="*/ 309 h 512"/>
              <a:gd name="T32" fmla="*/ 256 w 512"/>
              <a:gd name="T33" fmla="*/ 202 h 512"/>
              <a:gd name="T34" fmla="*/ 300 w 512"/>
              <a:gd name="T35" fmla="*/ 196 h 512"/>
              <a:gd name="T36" fmla="*/ 512 w 512"/>
              <a:gd name="T37" fmla="*/ 256 h 512"/>
              <a:gd name="T38" fmla="*/ 0 w 512"/>
              <a:gd name="T39" fmla="*/ 256 h 512"/>
              <a:gd name="T40" fmla="*/ 512 w 512"/>
              <a:gd name="T41" fmla="*/ 256 h 512"/>
              <a:gd name="T42" fmla="*/ 394 w 512"/>
              <a:gd name="T43" fmla="*/ 138 h 512"/>
              <a:gd name="T44" fmla="*/ 373 w 512"/>
              <a:gd name="T45" fmla="*/ 117 h 512"/>
              <a:gd name="T46" fmla="*/ 352 w 512"/>
              <a:gd name="T47" fmla="*/ 117 h 512"/>
              <a:gd name="T48" fmla="*/ 346 w 512"/>
              <a:gd name="T49" fmla="*/ 150 h 512"/>
              <a:gd name="T50" fmla="*/ 117 w 512"/>
              <a:gd name="T51" fmla="*/ 256 h 512"/>
              <a:gd name="T52" fmla="*/ 141 w 512"/>
              <a:gd name="T53" fmla="*/ 376 h 512"/>
              <a:gd name="T54" fmla="*/ 149 w 512"/>
              <a:gd name="T55" fmla="*/ 394 h 512"/>
              <a:gd name="T56" fmla="*/ 178 w 512"/>
              <a:gd name="T57" fmla="*/ 370 h 512"/>
              <a:gd name="T58" fmla="*/ 334 w 512"/>
              <a:gd name="T59" fmla="*/ 370 h 512"/>
              <a:gd name="T60" fmla="*/ 362 w 512"/>
              <a:gd name="T61" fmla="*/ 394 h 512"/>
              <a:gd name="T62" fmla="*/ 370 w 512"/>
              <a:gd name="T63" fmla="*/ 376 h 512"/>
              <a:gd name="T64" fmla="*/ 394 w 512"/>
              <a:gd name="T65" fmla="*/ 256 h 512"/>
              <a:gd name="T66" fmla="*/ 367 w 512"/>
              <a:gd name="T67" fmla="*/ 160 h 512"/>
              <a:gd name="T68" fmla="*/ 405 w 512"/>
              <a:gd name="T69" fmla="*/ 149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2" h="512">
                <a:moveTo>
                  <a:pt x="248" y="248"/>
                </a:moveTo>
                <a:cubicBezTo>
                  <a:pt x="244" y="252"/>
                  <a:pt x="244" y="259"/>
                  <a:pt x="248" y="263"/>
                </a:cubicBezTo>
                <a:cubicBezTo>
                  <a:pt x="250" y="265"/>
                  <a:pt x="253" y="266"/>
                  <a:pt x="256" y="266"/>
                </a:cubicBezTo>
                <a:cubicBezTo>
                  <a:pt x="258" y="266"/>
                  <a:pt x="261" y="265"/>
                  <a:pt x="263" y="263"/>
                </a:cubicBezTo>
                <a:cubicBezTo>
                  <a:pt x="284" y="242"/>
                  <a:pt x="284" y="242"/>
                  <a:pt x="284" y="242"/>
                </a:cubicBezTo>
                <a:cubicBezTo>
                  <a:pt x="286" y="246"/>
                  <a:pt x="288" y="251"/>
                  <a:pt x="288" y="256"/>
                </a:cubicBezTo>
                <a:cubicBezTo>
                  <a:pt x="288" y="273"/>
                  <a:pt x="273" y="288"/>
                  <a:pt x="256" y="288"/>
                </a:cubicBezTo>
                <a:cubicBezTo>
                  <a:pt x="238" y="288"/>
                  <a:pt x="224" y="273"/>
                  <a:pt x="224" y="256"/>
                </a:cubicBezTo>
                <a:cubicBezTo>
                  <a:pt x="224" y="238"/>
                  <a:pt x="238" y="224"/>
                  <a:pt x="256" y="224"/>
                </a:cubicBezTo>
                <a:cubicBezTo>
                  <a:pt x="261" y="224"/>
                  <a:pt x="265" y="225"/>
                  <a:pt x="269" y="227"/>
                </a:cubicBezTo>
                <a:lnTo>
                  <a:pt x="248" y="248"/>
                </a:lnTo>
                <a:close/>
                <a:moveTo>
                  <a:pt x="331" y="196"/>
                </a:moveTo>
                <a:cubicBezTo>
                  <a:pt x="344" y="212"/>
                  <a:pt x="352" y="233"/>
                  <a:pt x="352" y="256"/>
                </a:cubicBezTo>
                <a:cubicBezTo>
                  <a:pt x="352" y="309"/>
                  <a:pt x="309" y="352"/>
                  <a:pt x="256" y="352"/>
                </a:cubicBezTo>
                <a:cubicBezTo>
                  <a:pt x="203" y="352"/>
                  <a:pt x="160" y="309"/>
                  <a:pt x="160" y="256"/>
                </a:cubicBezTo>
                <a:cubicBezTo>
                  <a:pt x="160" y="203"/>
                  <a:pt x="203" y="160"/>
                  <a:pt x="256" y="160"/>
                </a:cubicBezTo>
                <a:cubicBezTo>
                  <a:pt x="278" y="160"/>
                  <a:pt x="299" y="168"/>
                  <a:pt x="316" y="181"/>
                </a:cubicBezTo>
                <a:cubicBezTo>
                  <a:pt x="331" y="166"/>
                  <a:pt x="331" y="166"/>
                  <a:pt x="331" y="166"/>
                </a:cubicBezTo>
                <a:cubicBezTo>
                  <a:pt x="310" y="149"/>
                  <a:pt x="284" y="138"/>
                  <a:pt x="256" y="138"/>
                </a:cubicBezTo>
                <a:cubicBezTo>
                  <a:pt x="191" y="138"/>
                  <a:pt x="138" y="191"/>
                  <a:pt x="138" y="256"/>
                </a:cubicBezTo>
                <a:cubicBezTo>
                  <a:pt x="138" y="320"/>
                  <a:pt x="191" y="373"/>
                  <a:pt x="256" y="373"/>
                </a:cubicBezTo>
                <a:cubicBezTo>
                  <a:pt x="320" y="373"/>
                  <a:pt x="373" y="320"/>
                  <a:pt x="373" y="256"/>
                </a:cubicBezTo>
                <a:cubicBezTo>
                  <a:pt x="373" y="227"/>
                  <a:pt x="363" y="201"/>
                  <a:pt x="346" y="181"/>
                </a:cubicBezTo>
                <a:lnTo>
                  <a:pt x="331" y="196"/>
                </a:lnTo>
                <a:close/>
                <a:moveTo>
                  <a:pt x="256" y="181"/>
                </a:moveTo>
                <a:cubicBezTo>
                  <a:pt x="214" y="181"/>
                  <a:pt x="181" y="214"/>
                  <a:pt x="181" y="256"/>
                </a:cubicBezTo>
                <a:cubicBezTo>
                  <a:pt x="181" y="297"/>
                  <a:pt x="214" y="330"/>
                  <a:pt x="256" y="330"/>
                </a:cubicBezTo>
                <a:cubicBezTo>
                  <a:pt x="297" y="330"/>
                  <a:pt x="330" y="297"/>
                  <a:pt x="330" y="256"/>
                </a:cubicBezTo>
                <a:cubicBezTo>
                  <a:pt x="330" y="239"/>
                  <a:pt x="325" y="224"/>
                  <a:pt x="315" y="211"/>
                </a:cubicBezTo>
                <a:cubicBezTo>
                  <a:pt x="300" y="226"/>
                  <a:pt x="300" y="226"/>
                  <a:pt x="300" y="226"/>
                </a:cubicBezTo>
                <a:cubicBezTo>
                  <a:pt x="306" y="235"/>
                  <a:pt x="309" y="245"/>
                  <a:pt x="309" y="256"/>
                </a:cubicBezTo>
                <a:cubicBezTo>
                  <a:pt x="309" y="285"/>
                  <a:pt x="285" y="309"/>
                  <a:pt x="256" y="309"/>
                </a:cubicBezTo>
                <a:cubicBezTo>
                  <a:pt x="226" y="309"/>
                  <a:pt x="202" y="285"/>
                  <a:pt x="202" y="256"/>
                </a:cubicBezTo>
                <a:cubicBezTo>
                  <a:pt x="202" y="226"/>
                  <a:pt x="226" y="202"/>
                  <a:pt x="256" y="202"/>
                </a:cubicBezTo>
                <a:cubicBezTo>
                  <a:pt x="267" y="202"/>
                  <a:pt x="277" y="206"/>
                  <a:pt x="285" y="211"/>
                </a:cubicBezTo>
                <a:cubicBezTo>
                  <a:pt x="300" y="196"/>
                  <a:pt x="300" y="196"/>
                  <a:pt x="300" y="196"/>
                </a:cubicBezTo>
                <a:cubicBezTo>
                  <a:pt x="288" y="187"/>
                  <a:pt x="272" y="181"/>
                  <a:pt x="256" y="181"/>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05" y="149"/>
                </a:moveTo>
                <a:cubicBezTo>
                  <a:pt x="405" y="143"/>
                  <a:pt x="400" y="138"/>
                  <a:pt x="394" y="138"/>
                </a:cubicBezTo>
                <a:cubicBezTo>
                  <a:pt x="373" y="138"/>
                  <a:pt x="373" y="138"/>
                  <a:pt x="373" y="138"/>
                </a:cubicBezTo>
                <a:cubicBezTo>
                  <a:pt x="373" y="117"/>
                  <a:pt x="373" y="117"/>
                  <a:pt x="373" y="117"/>
                </a:cubicBezTo>
                <a:cubicBezTo>
                  <a:pt x="373" y="111"/>
                  <a:pt x="368" y="106"/>
                  <a:pt x="362" y="106"/>
                </a:cubicBezTo>
                <a:cubicBezTo>
                  <a:pt x="356" y="106"/>
                  <a:pt x="352" y="111"/>
                  <a:pt x="352" y="117"/>
                </a:cubicBezTo>
                <a:cubicBezTo>
                  <a:pt x="352" y="145"/>
                  <a:pt x="352" y="145"/>
                  <a:pt x="352" y="145"/>
                </a:cubicBezTo>
                <a:cubicBezTo>
                  <a:pt x="346" y="150"/>
                  <a:pt x="346" y="150"/>
                  <a:pt x="346" y="150"/>
                </a:cubicBezTo>
                <a:cubicBezTo>
                  <a:pt x="322" y="130"/>
                  <a:pt x="290" y="117"/>
                  <a:pt x="256" y="117"/>
                </a:cubicBezTo>
                <a:cubicBezTo>
                  <a:pt x="179" y="117"/>
                  <a:pt x="117" y="179"/>
                  <a:pt x="117" y="256"/>
                </a:cubicBezTo>
                <a:cubicBezTo>
                  <a:pt x="117" y="295"/>
                  <a:pt x="134" y="331"/>
                  <a:pt x="161" y="357"/>
                </a:cubicBezTo>
                <a:cubicBezTo>
                  <a:pt x="141" y="376"/>
                  <a:pt x="141" y="376"/>
                  <a:pt x="141" y="376"/>
                </a:cubicBezTo>
                <a:cubicBezTo>
                  <a:pt x="137" y="380"/>
                  <a:pt x="137" y="387"/>
                  <a:pt x="141" y="391"/>
                </a:cubicBezTo>
                <a:cubicBezTo>
                  <a:pt x="144" y="393"/>
                  <a:pt x="146" y="394"/>
                  <a:pt x="149" y="394"/>
                </a:cubicBezTo>
                <a:cubicBezTo>
                  <a:pt x="152" y="394"/>
                  <a:pt x="154" y="393"/>
                  <a:pt x="157" y="391"/>
                </a:cubicBezTo>
                <a:cubicBezTo>
                  <a:pt x="178" y="370"/>
                  <a:pt x="178" y="370"/>
                  <a:pt x="178" y="370"/>
                </a:cubicBezTo>
                <a:cubicBezTo>
                  <a:pt x="200" y="385"/>
                  <a:pt x="227" y="394"/>
                  <a:pt x="256" y="394"/>
                </a:cubicBezTo>
                <a:cubicBezTo>
                  <a:pt x="285" y="394"/>
                  <a:pt x="311" y="385"/>
                  <a:pt x="334" y="370"/>
                </a:cubicBezTo>
                <a:cubicBezTo>
                  <a:pt x="355" y="391"/>
                  <a:pt x="355" y="391"/>
                  <a:pt x="355" y="391"/>
                </a:cubicBezTo>
                <a:cubicBezTo>
                  <a:pt x="357" y="393"/>
                  <a:pt x="360" y="394"/>
                  <a:pt x="362" y="394"/>
                </a:cubicBezTo>
                <a:cubicBezTo>
                  <a:pt x="365" y="394"/>
                  <a:pt x="368" y="393"/>
                  <a:pt x="370" y="391"/>
                </a:cubicBezTo>
                <a:cubicBezTo>
                  <a:pt x="374" y="387"/>
                  <a:pt x="374" y="380"/>
                  <a:pt x="370" y="376"/>
                </a:cubicBezTo>
                <a:cubicBezTo>
                  <a:pt x="350" y="357"/>
                  <a:pt x="350" y="357"/>
                  <a:pt x="350" y="357"/>
                </a:cubicBezTo>
                <a:cubicBezTo>
                  <a:pt x="377" y="331"/>
                  <a:pt x="394" y="295"/>
                  <a:pt x="394" y="256"/>
                </a:cubicBezTo>
                <a:cubicBezTo>
                  <a:pt x="394" y="221"/>
                  <a:pt x="382" y="190"/>
                  <a:pt x="361" y="166"/>
                </a:cubicBezTo>
                <a:cubicBezTo>
                  <a:pt x="367" y="160"/>
                  <a:pt x="367" y="160"/>
                  <a:pt x="367" y="160"/>
                </a:cubicBezTo>
                <a:cubicBezTo>
                  <a:pt x="394" y="160"/>
                  <a:pt x="394" y="160"/>
                  <a:pt x="394" y="160"/>
                </a:cubicBezTo>
                <a:cubicBezTo>
                  <a:pt x="400" y="160"/>
                  <a:pt x="405" y="155"/>
                  <a:pt x="405" y="149"/>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en-GB" dirty="0"/>
          </a:p>
        </p:txBody>
      </p:sp>
      <p:sp>
        <p:nvSpPr>
          <p:cNvPr id="49" name="Freeform 469">
            <a:extLst>
              <a:ext uri="{FF2B5EF4-FFF2-40B4-BE49-F238E27FC236}">
                <a16:creationId xmlns:a16="http://schemas.microsoft.com/office/drawing/2014/main" id="{B93A547D-A05F-4638-B1A6-2738BD956F4A}"/>
              </a:ext>
            </a:extLst>
          </p:cNvPr>
          <p:cNvSpPr>
            <a:spLocks noChangeAspect="1" noEditPoints="1"/>
          </p:cNvSpPr>
          <p:nvPr/>
        </p:nvSpPr>
        <p:spPr bwMode="auto">
          <a:xfrm>
            <a:off x="537712" y="3342227"/>
            <a:ext cx="369021" cy="369021"/>
          </a:xfrm>
          <a:custGeom>
            <a:avLst/>
            <a:gdLst>
              <a:gd name="T0" fmla="*/ 309 w 512"/>
              <a:gd name="T1" fmla="*/ 320 h 512"/>
              <a:gd name="T2" fmla="*/ 288 w 512"/>
              <a:gd name="T3" fmla="*/ 341 h 512"/>
              <a:gd name="T4" fmla="*/ 266 w 512"/>
              <a:gd name="T5" fmla="*/ 320 h 512"/>
              <a:gd name="T6" fmla="*/ 288 w 512"/>
              <a:gd name="T7" fmla="*/ 298 h 512"/>
              <a:gd name="T8" fmla="*/ 309 w 512"/>
              <a:gd name="T9" fmla="*/ 320 h 512"/>
              <a:gd name="T10" fmla="*/ 213 w 512"/>
              <a:gd name="T11" fmla="*/ 160 h 512"/>
              <a:gd name="T12" fmla="*/ 192 w 512"/>
              <a:gd name="T13" fmla="*/ 181 h 512"/>
              <a:gd name="T14" fmla="*/ 213 w 512"/>
              <a:gd name="T15" fmla="*/ 202 h 512"/>
              <a:gd name="T16" fmla="*/ 234 w 512"/>
              <a:gd name="T17" fmla="*/ 181 h 512"/>
              <a:gd name="T18" fmla="*/ 213 w 512"/>
              <a:gd name="T19" fmla="*/ 160 h 512"/>
              <a:gd name="T20" fmla="*/ 138 w 512"/>
              <a:gd name="T21" fmla="*/ 298 h 512"/>
              <a:gd name="T22" fmla="*/ 117 w 512"/>
              <a:gd name="T23" fmla="*/ 320 h 512"/>
              <a:gd name="T24" fmla="*/ 138 w 512"/>
              <a:gd name="T25" fmla="*/ 341 h 512"/>
              <a:gd name="T26" fmla="*/ 160 w 512"/>
              <a:gd name="T27" fmla="*/ 320 h 512"/>
              <a:gd name="T28" fmla="*/ 138 w 512"/>
              <a:gd name="T29" fmla="*/ 298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6 w 512"/>
              <a:gd name="T41" fmla="*/ 181 h 512"/>
              <a:gd name="T42" fmla="*/ 373 w 512"/>
              <a:gd name="T43" fmla="*/ 138 h 512"/>
              <a:gd name="T44" fmla="*/ 330 w 512"/>
              <a:gd name="T45" fmla="*/ 181 h 512"/>
              <a:gd name="T46" fmla="*/ 342 w 512"/>
              <a:gd name="T47" fmla="*/ 211 h 512"/>
              <a:gd name="T48" fmla="*/ 300 w 512"/>
              <a:gd name="T49" fmla="*/ 279 h 512"/>
              <a:gd name="T50" fmla="*/ 288 w 512"/>
              <a:gd name="T51" fmla="*/ 277 h 512"/>
              <a:gd name="T52" fmla="*/ 278 w 512"/>
              <a:gd name="T53" fmla="*/ 278 h 512"/>
              <a:gd name="T54" fmla="*/ 242 w 512"/>
              <a:gd name="T55" fmla="*/ 212 h 512"/>
              <a:gd name="T56" fmla="*/ 256 w 512"/>
              <a:gd name="T57" fmla="*/ 181 h 512"/>
              <a:gd name="T58" fmla="*/ 213 w 512"/>
              <a:gd name="T59" fmla="*/ 138 h 512"/>
              <a:gd name="T60" fmla="*/ 170 w 512"/>
              <a:gd name="T61" fmla="*/ 181 h 512"/>
              <a:gd name="T62" fmla="*/ 184 w 512"/>
              <a:gd name="T63" fmla="*/ 212 h 512"/>
              <a:gd name="T64" fmla="*/ 148 w 512"/>
              <a:gd name="T65" fmla="*/ 278 h 512"/>
              <a:gd name="T66" fmla="*/ 138 w 512"/>
              <a:gd name="T67" fmla="*/ 277 h 512"/>
              <a:gd name="T68" fmla="*/ 96 w 512"/>
              <a:gd name="T69" fmla="*/ 320 h 512"/>
              <a:gd name="T70" fmla="*/ 138 w 512"/>
              <a:gd name="T71" fmla="*/ 362 h 512"/>
              <a:gd name="T72" fmla="*/ 181 w 512"/>
              <a:gd name="T73" fmla="*/ 320 h 512"/>
              <a:gd name="T74" fmla="*/ 167 w 512"/>
              <a:gd name="T75" fmla="*/ 288 h 512"/>
              <a:gd name="T76" fmla="*/ 203 w 512"/>
              <a:gd name="T77" fmla="*/ 222 h 512"/>
              <a:gd name="T78" fmla="*/ 213 w 512"/>
              <a:gd name="T79" fmla="*/ 224 h 512"/>
              <a:gd name="T80" fmla="*/ 223 w 512"/>
              <a:gd name="T81" fmla="*/ 222 h 512"/>
              <a:gd name="T82" fmla="*/ 259 w 512"/>
              <a:gd name="T83" fmla="*/ 288 h 512"/>
              <a:gd name="T84" fmla="*/ 245 w 512"/>
              <a:gd name="T85" fmla="*/ 320 h 512"/>
              <a:gd name="T86" fmla="*/ 288 w 512"/>
              <a:gd name="T87" fmla="*/ 362 h 512"/>
              <a:gd name="T88" fmla="*/ 330 w 512"/>
              <a:gd name="T89" fmla="*/ 320 h 512"/>
              <a:gd name="T90" fmla="*/ 318 w 512"/>
              <a:gd name="T91" fmla="*/ 290 h 512"/>
              <a:gd name="T92" fmla="*/ 361 w 512"/>
              <a:gd name="T93" fmla="*/ 222 h 512"/>
              <a:gd name="T94" fmla="*/ 373 w 512"/>
              <a:gd name="T95" fmla="*/ 224 h 512"/>
              <a:gd name="T96" fmla="*/ 416 w 512"/>
              <a:gd name="T97" fmla="*/ 181 h 512"/>
              <a:gd name="T98" fmla="*/ 373 w 512"/>
              <a:gd name="T99" fmla="*/ 160 h 512"/>
              <a:gd name="T100" fmla="*/ 352 w 512"/>
              <a:gd name="T101" fmla="*/ 181 h 512"/>
              <a:gd name="T102" fmla="*/ 373 w 512"/>
              <a:gd name="T103" fmla="*/ 202 h 512"/>
              <a:gd name="T104" fmla="*/ 394 w 512"/>
              <a:gd name="T105" fmla="*/ 181 h 512"/>
              <a:gd name="T106" fmla="*/ 373 w 512"/>
              <a:gd name="T107" fmla="*/ 16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12" h="512">
                <a:moveTo>
                  <a:pt x="309" y="320"/>
                </a:moveTo>
                <a:cubicBezTo>
                  <a:pt x="309" y="331"/>
                  <a:pt x="299" y="341"/>
                  <a:pt x="288" y="341"/>
                </a:cubicBezTo>
                <a:cubicBezTo>
                  <a:pt x="276" y="341"/>
                  <a:pt x="266" y="331"/>
                  <a:pt x="266" y="320"/>
                </a:cubicBezTo>
                <a:cubicBezTo>
                  <a:pt x="266" y="308"/>
                  <a:pt x="276" y="298"/>
                  <a:pt x="288" y="298"/>
                </a:cubicBezTo>
                <a:cubicBezTo>
                  <a:pt x="299" y="298"/>
                  <a:pt x="309" y="308"/>
                  <a:pt x="309" y="320"/>
                </a:cubicBezTo>
                <a:close/>
                <a:moveTo>
                  <a:pt x="213" y="160"/>
                </a:moveTo>
                <a:cubicBezTo>
                  <a:pt x="201" y="160"/>
                  <a:pt x="192" y="169"/>
                  <a:pt x="192" y="181"/>
                </a:cubicBezTo>
                <a:cubicBezTo>
                  <a:pt x="192" y="193"/>
                  <a:pt x="201" y="202"/>
                  <a:pt x="213" y="202"/>
                </a:cubicBezTo>
                <a:cubicBezTo>
                  <a:pt x="225" y="202"/>
                  <a:pt x="234" y="193"/>
                  <a:pt x="234" y="181"/>
                </a:cubicBezTo>
                <a:cubicBezTo>
                  <a:pt x="234" y="169"/>
                  <a:pt x="225" y="160"/>
                  <a:pt x="213" y="160"/>
                </a:cubicBezTo>
                <a:close/>
                <a:moveTo>
                  <a:pt x="138" y="298"/>
                </a:moveTo>
                <a:cubicBezTo>
                  <a:pt x="127" y="298"/>
                  <a:pt x="117" y="308"/>
                  <a:pt x="117" y="320"/>
                </a:cubicBezTo>
                <a:cubicBezTo>
                  <a:pt x="117" y="331"/>
                  <a:pt x="127" y="341"/>
                  <a:pt x="138" y="341"/>
                </a:cubicBezTo>
                <a:cubicBezTo>
                  <a:pt x="150" y="341"/>
                  <a:pt x="160" y="331"/>
                  <a:pt x="160" y="320"/>
                </a:cubicBezTo>
                <a:cubicBezTo>
                  <a:pt x="160" y="308"/>
                  <a:pt x="150" y="298"/>
                  <a:pt x="138" y="298"/>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6" y="181"/>
                </a:moveTo>
                <a:cubicBezTo>
                  <a:pt x="416" y="157"/>
                  <a:pt x="397" y="138"/>
                  <a:pt x="373" y="138"/>
                </a:cubicBezTo>
                <a:cubicBezTo>
                  <a:pt x="349" y="138"/>
                  <a:pt x="330" y="157"/>
                  <a:pt x="330" y="181"/>
                </a:cubicBezTo>
                <a:cubicBezTo>
                  <a:pt x="330" y="192"/>
                  <a:pt x="335" y="203"/>
                  <a:pt x="342" y="211"/>
                </a:cubicBezTo>
                <a:cubicBezTo>
                  <a:pt x="300" y="279"/>
                  <a:pt x="300" y="279"/>
                  <a:pt x="300" y="279"/>
                </a:cubicBezTo>
                <a:cubicBezTo>
                  <a:pt x="296" y="278"/>
                  <a:pt x="292" y="277"/>
                  <a:pt x="288" y="277"/>
                </a:cubicBezTo>
                <a:cubicBezTo>
                  <a:pt x="284" y="277"/>
                  <a:pt x="281" y="278"/>
                  <a:pt x="278" y="278"/>
                </a:cubicBezTo>
                <a:cubicBezTo>
                  <a:pt x="242" y="212"/>
                  <a:pt x="242" y="212"/>
                  <a:pt x="242" y="212"/>
                </a:cubicBezTo>
                <a:cubicBezTo>
                  <a:pt x="250" y="204"/>
                  <a:pt x="256" y="193"/>
                  <a:pt x="256" y="181"/>
                </a:cubicBezTo>
                <a:cubicBezTo>
                  <a:pt x="256" y="157"/>
                  <a:pt x="237" y="138"/>
                  <a:pt x="213" y="138"/>
                </a:cubicBezTo>
                <a:cubicBezTo>
                  <a:pt x="189" y="138"/>
                  <a:pt x="170" y="157"/>
                  <a:pt x="170" y="181"/>
                </a:cubicBezTo>
                <a:cubicBezTo>
                  <a:pt x="170" y="193"/>
                  <a:pt x="176" y="204"/>
                  <a:pt x="184" y="212"/>
                </a:cubicBezTo>
                <a:cubicBezTo>
                  <a:pt x="148" y="278"/>
                  <a:pt x="148" y="278"/>
                  <a:pt x="148" y="278"/>
                </a:cubicBezTo>
                <a:cubicBezTo>
                  <a:pt x="145" y="278"/>
                  <a:pt x="142" y="277"/>
                  <a:pt x="138" y="277"/>
                </a:cubicBezTo>
                <a:cubicBezTo>
                  <a:pt x="115" y="277"/>
                  <a:pt x="96" y="296"/>
                  <a:pt x="96" y="320"/>
                </a:cubicBezTo>
                <a:cubicBezTo>
                  <a:pt x="96" y="343"/>
                  <a:pt x="115" y="362"/>
                  <a:pt x="138" y="362"/>
                </a:cubicBezTo>
                <a:cubicBezTo>
                  <a:pt x="162" y="362"/>
                  <a:pt x="181" y="343"/>
                  <a:pt x="181" y="320"/>
                </a:cubicBezTo>
                <a:cubicBezTo>
                  <a:pt x="181" y="307"/>
                  <a:pt x="176" y="296"/>
                  <a:pt x="167" y="288"/>
                </a:cubicBezTo>
                <a:cubicBezTo>
                  <a:pt x="203" y="222"/>
                  <a:pt x="203" y="222"/>
                  <a:pt x="203" y="222"/>
                </a:cubicBezTo>
                <a:cubicBezTo>
                  <a:pt x="206" y="223"/>
                  <a:pt x="209" y="224"/>
                  <a:pt x="213" y="224"/>
                </a:cubicBezTo>
                <a:cubicBezTo>
                  <a:pt x="217" y="224"/>
                  <a:pt x="220" y="223"/>
                  <a:pt x="223" y="222"/>
                </a:cubicBezTo>
                <a:cubicBezTo>
                  <a:pt x="259" y="288"/>
                  <a:pt x="259" y="288"/>
                  <a:pt x="259" y="288"/>
                </a:cubicBezTo>
                <a:cubicBezTo>
                  <a:pt x="250" y="296"/>
                  <a:pt x="245" y="307"/>
                  <a:pt x="245" y="320"/>
                </a:cubicBezTo>
                <a:cubicBezTo>
                  <a:pt x="245" y="343"/>
                  <a:pt x="264" y="362"/>
                  <a:pt x="288" y="362"/>
                </a:cubicBezTo>
                <a:cubicBezTo>
                  <a:pt x="311" y="362"/>
                  <a:pt x="330" y="343"/>
                  <a:pt x="330" y="320"/>
                </a:cubicBezTo>
                <a:cubicBezTo>
                  <a:pt x="330" y="308"/>
                  <a:pt x="326" y="298"/>
                  <a:pt x="318" y="290"/>
                </a:cubicBezTo>
                <a:cubicBezTo>
                  <a:pt x="361" y="222"/>
                  <a:pt x="361" y="222"/>
                  <a:pt x="361" y="222"/>
                </a:cubicBezTo>
                <a:cubicBezTo>
                  <a:pt x="365" y="223"/>
                  <a:pt x="369" y="224"/>
                  <a:pt x="373" y="224"/>
                </a:cubicBezTo>
                <a:cubicBezTo>
                  <a:pt x="397" y="224"/>
                  <a:pt x="416" y="205"/>
                  <a:pt x="416" y="181"/>
                </a:cubicBezTo>
                <a:close/>
                <a:moveTo>
                  <a:pt x="373" y="160"/>
                </a:moveTo>
                <a:cubicBezTo>
                  <a:pt x="361" y="160"/>
                  <a:pt x="352" y="169"/>
                  <a:pt x="352" y="181"/>
                </a:cubicBezTo>
                <a:cubicBezTo>
                  <a:pt x="352" y="193"/>
                  <a:pt x="361" y="202"/>
                  <a:pt x="373" y="202"/>
                </a:cubicBezTo>
                <a:cubicBezTo>
                  <a:pt x="385" y="202"/>
                  <a:pt x="394" y="193"/>
                  <a:pt x="394" y="181"/>
                </a:cubicBezTo>
                <a:cubicBezTo>
                  <a:pt x="394" y="169"/>
                  <a:pt x="385" y="160"/>
                  <a:pt x="373" y="160"/>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en-GB" dirty="0"/>
          </a:p>
        </p:txBody>
      </p:sp>
      <p:sp>
        <p:nvSpPr>
          <p:cNvPr id="50" name="Freeform 351">
            <a:extLst>
              <a:ext uri="{FF2B5EF4-FFF2-40B4-BE49-F238E27FC236}">
                <a16:creationId xmlns:a16="http://schemas.microsoft.com/office/drawing/2014/main" id="{399B2CDC-6C8E-4CD5-A5E2-9A5120FA2766}"/>
              </a:ext>
            </a:extLst>
          </p:cNvPr>
          <p:cNvSpPr>
            <a:spLocks noChangeAspect="1" noEditPoints="1"/>
          </p:cNvSpPr>
          <p:nvPr/>
        </p:nvSpPr>
        <p:spPr bwMode="auto">
          <a:xfrm>
            <a:off x="5179324" y="2212313"/>
            <a:ext cx="369021" cy="369021"/>
          </a:xfrm>
          <a:custGeom>
            <a:avLst/>
            <a:gdLst>
              <a:gd name="T0" fmla="*/ 336 w 512"/>
              <a:gd name="T1" fmla="*/ 169 h 512"/>
              <a:gd name="T2" fmla="*/ 337 w 512"/>
              <a:gd name="T3" fmla="*/ 131 h 512"/>
              <a:gd name="T4" fmla="*/ 295 w 512"/>
              <a:gd name="T5" fmla="*/ 159 h 512"/>
              <a:gd name="T6" fmla="*/ 117 w 512"/>
              <a:gd name="T7" fmla="*/ 266 h 512"/>
              <a:gd name="T8" fmla="*/ 180 w 512"/>
              <a:gd name="T9" fmla="*/ 373 h 512"/>
              <a:gd name="T10" fmla="*/ 213 w 512"/>
              <a:gd name="T11" fmla="*/ 362 h 512"/>
              <a:gd name="T12" fmla="*/ 266 w 512"/>
              <a:gd name="T13" fmla="*/ 352 h 512"/>
              <a:gd name="T14" fmla="*/ 277 w 512"/>
              <a:gd name="T15" fmla="*/ 373 h 512"/>
              <a:gd name="T16" fmla="*/ 309 w 512"/>
              <a:gd name="T17" fmla="*/ 361 h 512"/>
              <a:gd name="T18" fmla="*/ 351 w 512"/>
              <a:gd name="T19" fmla="*/ 276 h 512"/>
              <a:gd name="T20" fmla="*/ 394 w 512"/>
              <a:gd name="T21" fmla="*/ 266 h 512"/>
              <a:gd name="T22" fmla="*/ 384 w 512"/>
              <a:gd name="T23" fmla="*/ 224 h 512"/>
              <a:gd name="T24" fmla="*/ 226 w 512"/>
              <a:gd name="T25" fmla="*/ 185 h 512"/>
              <a:gd name="T26" fmla="*/ 171 w 512"/>
              <a:gd name="T27" fmla="*/ 213 h 512"/>
              <a:gd name="T28" fmla="*/ 164 w 512"/>
              <a:gd name="T29" fmla="*/ 194 h 512"/>
              <a:gd name="T30" fmla="*/ 234 w 512"/>
              <a:gd name="T31" fmla="*/ 172 h 512"/>
              <a:gd name="T32" fmla="*/ 256 w 512"/>
              <a:gd name="T33" fmla="*/ 0 h 512"/>
              <a:gd name="T34" fmla="*/ 256 w 512"/>
              <a:gd name="T35" fmla="*/ 512 h 512"/>
              <a:gd name="T36" fmla="*/ 256 w 512"/>
              <a:gd name="T37" fmla="*/ 0 h 512"/>
              <a:gd name="T38" fmla="*/ 405 w 512"/>
              <a:gd name="T39" fmla="*/ 288 h 512"/>
              <a:gd name="T40" fmla="*/ 330 w 512"/>
              <a:gd name="T41" fmla="*/ 365 h 512"/>
              <a:gd name="T42" fmla="*/ 320 w 512"/>
              <a:gd name="T43" fmla="*/ 394 h 512"/>
              <a:gd name="T44" fmla="*/ 256 w 512"/>
              <a:gd name="T45" fmla="*/ 384 h 512"/>
              <a:gd name="T46" fmla="*/ 234 w 512"/>
              <a:gd name="T47" fmla="*/ 373 h 512"/>
              <a:gd name="T48" fmla="*/ 224 w 512"/>
              <a:gd name="T49" fmla="*/ 394 h 512"/>
              <a:gd name="T50" fmla="*/ 160 w 512"/>
              <a:gd name="T51" fmla="*/ 384 h 512"/>
              <a:gd name="T52" fmla="*/ 114 w 512"/>
              <a:gd name="T53" fmla="*/ 336 h 512"/>
              <a:gd name="T54" fmla="*/ 234 w 512"/>
              <a:gd name="T55" fmla="*/ 128 h 512"/>
              <a:gd name="T56" fmla="*/ 351 w 512"/>
              <a:gd name="T57" fmla="*/ 106 h 512"/>
              <a:gd name="T58" fmla="*/ 362 w 512"/>
              <a:gd name="T59" fmla="*/ 120 h 512"/>
              <a:gd name="T60" fmla="*/ 390 w 512"/>
              <a:gd name="T61" fmla="*/ 202 h 512"/>
              <a:gd name="T62" fmla="*/ 416 w 512"/>
              <a:gd name="T63" fmla="*/ 21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512">
                <a:moveTo>
                  <a:pt x="374" y="218"/>
                </a:moveTo>
                <a:cubicBezTo>
                  <a:pt x="374" y="217"/>
                  <a:pt x="357" y="182"/>
                  <a:pt x="336" y="169"/>
                </a:cubicBezTo>
                <a:cubicBezTo>
                  <a:pt x="332" y="166"/>
                  <a:pt x="330" y="162"/>
                  <a:pt x="331" y="157"/>
                </a:cubicBezTo>
                <a:cubicBezTo>
                  <a:pt x="337" y="131"/>
                  <a:pt x="337" y="131"/>
                  <a:pt x="337" y="131"/>
                </a:cubicBezTo>
                <a:cubicBezTo>
                  <a:pt x="327" y="134"/>
                  <a:pt x="314" y="141"/>
                  <a:pt x="308" y="154"/>
                </a:cubicBezTo>
                <a:cubicBezTo>
                  <a:pt x="306" y="159"/>
                  <a:pt x="300" y="161"/>
                  <a:pt x="295" y="159"/>
                </a:cubicBezTo>
                <a:cubicBezTo>
                  <a:pt x="276" y="152"/>
                  <a:pt x="257" y="149"/>
                  <a:pt x="234" y="149"/>
                </a:cubicBezTo>
                <a:cubicBezTo>
                  <a:pt x="170" y="149"/>
                  <a:pt x="117" y="202"/>
                  <a:pt x="117" y="266"/>
                </a:cubicBezTo>
                <a:cubicBezTo>
                  <a:pt x="117" y="285"/>
                  <a:pt x="122" y="304"/>
                  <a:pt x="130" y="320"/>
                </a:cubicBezTo>
                <a:cubicBezTo>
                  <a:pt x="149" y="323"/>
                  <a:pt x="176" y="337"/>
                  <a:pt x="180" y="373"/>
                </a:cubicBezTo>
                <a:cubicBezTo>
                  <a:pt x="213" y="373"/>
                  <a:pt x="213" y="373"/>
                  <a:pt x="213" y="373"/>
                </a:cubicBezTo>
                <a:cubicBezTo>
                  <a:pt x="213" y="362"/>
                  <a:pt x="213" y="362"/>
                  <a:pt x="213" y="362"/>
                </a:cubicBezTo>
                <a:cubicBezTo>
                  <a:pt x="213" y="356"/>
                  <a:pt x="218" y="352"/>
                  <a:pt x="224" y="352"/>
                </a:cubicBezTo>
                <a:cubicBezTo>
                  <a:pt x="266" y="352"/>
                  <a:pt x="266" y="352"/>
                  <a:pt x="266" y="352"/>
                </a:cubicBezTo>
                <a:cubicBezTo>
                  <a:pt x="272" y="352"/>
                  <a:pt x="277" y="356"/>
                  <a:pt x="277" y="362"/>
                </a:cubicBezTo>
                <a:cubicBezTo>
                  <a:pt x="277" y="373"/>
                  <a:pt x="277" y="373"/>
                  <a:pt x="277" y="373"/>
                </a:cubicBezTo>
                <a:cubicBezTo>
                  <a:pt x="309" y="373"/>
                  <a:pt x="309" y="373"/>
                  <a:pt x="309" y="373"/>
                </a:cubicBezTo>
                <a:cubicBezTo>
                  <a:pt x="309" y="361"/>
                  <a:pt x="309" y="361"/>
                  <a:pt x="309" y="361"/>
                </a:cubicBezTo>
                <a:cubicBezTo>
                  <a:pt x="309" y="358"/>
                  <a:pt x="310" y="356"/>
                  <a:pt x="312" y="354"/>
                </a:cubicBezTo>
                <a:cubicBezTo>
                  <a:pt x="335" y="331"/>
                  <a:pt x="349" y="303"/>
                  <a:pt x="351" y="276"/>
                </a:cubicBezTo>
                <a:cubicBezTo>
                  <a:pt x="352" y="271"/>
                  <a:pt x="356" y="266"/>
                  <a:pt x="362" y="266"/>
                </a:cubicBezTo>
                <a:cubicBezTo>
                  <a:pt x="394" y="266"/>
                  <a:pt x="394" y="266"/>
                  <a:pt x="394" y="266"/>
                </a:cubicBezTo>
                <a:cubicBezTo>
                  <a:pt x="394" y="224"/>
                  <a:pt x="394" y="224"/>
                  <a:pt x="394" y="224"/>
                </a:cubicBezTo>
                <a:cubicBezTo>
                  <a:pt x="384" y="224"/>
                  <a:pt x="384" y="224"/>
                  <a:pt x="384" y="224"/>
                </a:cubicBezTo>
                <a:cubicBezTo>
                  <a:pt x="380" y="224"/>
                  <a:pt x="376" y="221"/>
                  <a:pt x="374" y="218"/>
                </a:cubicBezTo>
                <a:close/>
                <a:moveTo>
                  <a:pt x="226" y="185"/>
                </a:moveTo>
                <a:cubicBezTo>
                  <a:pt x="209" y="189"/>
                  <a:pt x="192" y="198"/>
                  <a:pt x="178" y="210"/>
                </a:cubicBezTo>
                <a:cubicBezTo>
                  <a:pt x="176" y="212"/>
                  <a:pt x="174" y="213"/>
                  <a:pt x="171" y="213"/>
                </a:cubicBezTo>
                <a:cubicBezTo>
                  <a:pt x="168" y="213"/>
                  <a:pt x="165" y="212"/>
                  <a:pt x="163" y="209"/>
                </a:cubicBezTo>
                <a:cubicBezTo>
                  <a:pt x="159" y="205"/>
                  <a:pt x="160" y="198"/>
                  <a:pt x="164" y="194"/>
                </a:cubicBezTo>
                <a:cubicBezTo>
                  <a:pt x="180" y="180"/>
                  <a:pt x="200" y="169"/>
                  <a:pt x="221" y="164"/>
                </a:cubicBezTo>
                <a:cubicBezTo>
                  <a:pt x="227" y="163"/>
                  <a:pt x="233" y="166"/>
                  <a:pt x="234" y="172"/>
                </a:cubicBezTo>
                <a:cubicBezTo>
                  <a:pt x="235" y="177"/>
                  <a:pt x="232" y="183"/>
                  <a:pt x="226" y="185"/>
                </a:cubicBezTo>
                <a:close/>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16" y="277"/>
                </a:moveTo>
                <a:cubicBezTo>
                  <a:pt x="416" y="283"/>
                  <a:pt x="411" y="288"/>
                  <a:pt x="405" y="288"/>
                </a:cubicBezTo>
                <a:cubicBezTo>
                  <a:pt x="371" y="288"/>
                  <a:pt x="371" y="288"/>
                  <a:pt x="371" y="288"/>
                </a:cubicBezTo>
                <a:cubicBezTo>
                  <a:pt x="365" y="323"/>
                  <a:pt x="345" y="350"/>
                  <a:pt x="330" y="365"/>
                </a:cubicBezTo>
                <a:cubicBezTo>
                  <a:pt x="330" y="384"/>
                  <a:pt x="330" y="384"/>
                  <a:pt x="330" y="384"/>
                </a:cubicBezTo>
                <a:cubicBezTo>
                  <a:pt x="330" y="390"/>
                  <a:pt x="326" y="394"/>
                  <a:pt x="320" y="394"/>
                </a:cubicBezTo>
                <a:cubicBezTo>
                  <a:pt x="266" y="394"/>
                  <a:pt x="266" y="394"/>
                  <a:pt x="266" y="394"/>
                </a:cubicBezTo>
                <a:cubicBezTo>
                  <a:pt x="260" y="394"/>
                  <a:pt x="256" y="390"/>
                  <a:pt x="256" y="384"/>
                </a:cubicBezTo>
                <a:cubicBezTo>
                  <a:pt x="256" y="373"/>
                  <a:pt x="256" y="373"/>
                  <a:pt x="256" y="373"/>
                </a:cubicBezTo>
                <a:cubicBezTo>
                  <a:pt x="234" y="373"/>
                  <a:pt x="234" y="373"/>
                  <a:pt x="234" y="373"/>
                </a:cubicBezTo>
                <a:cubicBezTo>
                  <a:pt x="234" y="384"/>
                  <a:pt x="234" y="384"/>
                  <a:pt x="234" y="384"/>
                </a:cubicBezTo>
                <a:cubicBezTo>
                  <a:pt x="234" y="390"/>
                  <a:pt x="230" y="394"/>
                  <a:pt x="224" y="394"/>
                </a:cubicBezTo>
                <a:cubicBezTo>
                  <a:pt x="170" y="394"/>
                  <a:pt x="170" y="394"/>
                  <a:pt x="170" y="394"/>
                </a:cubicBezTo>
                <a:cubicBezTo>
                  <a:pt x="164" y="394"/>
                  <a:pt x="160" y="390"/>
                  <a:pt x="160" y="384"/>
                </a:cubicBezTo>
                <a:cubicBezTo>
                  <a:pt x="160" y="343"/>
                  <a:pt x="125" y="341"/>
                  <a:pt x="123" y="341"/>
                </a:cubicBezTo>
                <a:cubicBezTo>
                  <a:pt x="119" y="341"/>
                  <a:pt x="116" y="339"/>
                  <a:pt x="114" y="336"/>
                </a:cubicBezTo>
                <a:cubicBezTo>
                  <a:pt x="102" y="315"/>
                  <a:pt x="96" y="291"/>
                  <a:pt x="96" y="266"/>
                </a:cubicBezTo>
                <a:cubicBezTo>
                  <a:pt x="96" y="190"/>
                  <a:pt x="158" y="128"/>
                  <a:pt x="234" y="128"/>
                </a:cubicBezTo>
                <a:cubicBezTo>
                  <a:pt x="256" y="128"/>
                  <a:pt x="275" y="130"/>
                  <a:pt x="294" y="136"/>
                </a:cubicBezTo>
                <a:cubicBezTo>
                  <a:pt x="313" y="109"/>
                  <a:pt x="349" y="106"/>
                  <a:pt x="351" y="106"/>
                </a:cubicBezTo>
                <a:cubicBezTo>
                  <a:pt x="355" y="106"/>
                  <a:pt x="358" y="108"/>
                  <a:pt x="360" y="110"/>
                </a:cubicBezTo>
                <a:cubicBezTo>
                  <a:pt x="362" y="113"/>
                  <a:pt x="363" y="116"/>
                  <a:pt x="362" y="120"/>
                </a:cubicBezTo>
                <a:cubicBezTo>
                  <a:pt x="353" y="155"/>
                  <a:pt x="353" y="155"/>
                  <a:pt x="353" y="155"/>
                </a:cubicBezTo>
                <a:cubicBezTo>
                  <a:pt x="371" y="169"/>
                  <a:pt x="384" y="191"/>
                  <a:pt x="390" y="202"/>
                </a:cubicBezTo>
                <a:cubicBezTo>
                  <a:pt x="405" y="202"/>
                  <a:pt x="405" y="202"/>
                  <a:pt x="405" y="202"/>
                </a:cubicBezTo>
                <a:cubicBezTo>
                  <a:pt x="411" y="202"/>
                  <a:pt x="416" y="207"/>
                  <a:pt x="416" y="213"/>
                </a:cubicBezTo>
                <a:lnTo>
                  <a:pt x="416" y="277"/>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en-GB" dirty="0"/>
          </a:p>
        </p:txBody>
      </p:sp>
      <p:grpSp>
        <p:nvGrpSpPr>
          <p:cNvPr id="51" name="Group 422">
            <a:extLst>
              <a:ext uri="{FF2B5EF4-FFF2-40B4-BE49-F238E27FC236}">
                <a16:creationId xmlns:a16="http://schemas.microsoft.com/office/drawing/2014/main" id="{16A7AA2C-4AFA-4F6B-9876-9999B4D7AFA9}"/>
              </a:ext>
            </a:extLst>
          </p:cNvPr>
          <p:cNvGrpSpPr>
            <a:grpSpLocks noChangeAspect="1"/>
          </p:cNvGrpSpPr>
          <p:nvPr/>
        </p:nvGrpSpPr>
        <p:grpSpPr bwMode="auto">
          <a:xfrm>
            <a:off x="5179324" y="3310763"/>
            <a:ext cx="367631" cy="367631"/>
            <a:chOff x="3131" y="1617"/>
            <a:chExt cx="340" cy="340"/>
          </a:xfrm>
          <a:solidFill>
            <a:schemeClr val="accent4"/>
          </a:solidFill>
        </p:grpSpPr>
        <p:sp>
          <p:nvSpPr>
            <p:cNvPr id="52" name="Freeform 423">
              <a:extLst>
                <a:ext uri="{FF2B5EF4-FFF2-40B4-BE49-F238E27FC236}">
                  <a16:creationId xmlns:a16="http://schemas.microsoft.com/office/drawing/2014/main" id="{E51ED037-A86A-427E-90E5-A22F45CB22C2}"/>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3" name="Freeform 424">
              <a:extLst>
                <a:ext uri="{FF2B5EF4-FFF2-40B4-BE49-F238E27FC236}">
                  <a16:creationId xmlns:a16="http://schemas.microsoft.com/office/drawing/2014/main" id="{AFE49A77-C3CD-42B2-A253-AC7D8FD0B0DE}"/>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54" name="Freeform 1009">
            <a:extLst>
              <a:ext uri="{FF2B5EF4-FFF2-40B4-BE49-F238E27FC236}">
                <a16:creationId xmlns:a16="http://schemas.microsoft.com/office/drawing/2014/main" id="{E24E9648-E336-4BC1-903E-87F6EBB9AF3D}"/>
              </a:ext>
            </a:extLst>
          </p:cNvPr>
          <p:cNvSpPr>
            <a:spLocks noChangeAspect="1" noEditPoints="1"/>
          </p:cNvSpPr>
          <p:nvPr/>
        </p:nvSpPr>
        <p:spPr bwMode="auto">
          <a:xfrm>
            <a:off x="5177934" y="4536547"/>
            <a:ext cx="369021" cy="369021"/>
          </a:xfrm>
          <a:custGeom>
            <a:avLst/>
            <a:gdLst>
              <a:gd name="T0" fmla="*/ 227 w 512"/>
              <a:gd name="T1" fmla="*/ 228 h 512"/>
              <a:gd name="T2" fmla="*/ 229 w 512"/>
              <a:gd name="T3" fmla="*/ 232 h 512"/>
              <a:gd name="T4" fmla="*/ 227 w 512"/>
              <a:gd name="T5" fmla="*/ 235 h 512"/>
              <a:gd name="T6" fmla="*/ 214 w 512"/>
              <a:gd name="T7" fmla="*/ 254 h 512"/>
              <a:gd name="T8" fmla="*/ 128 w 512"/>
              <a:gd name="T9" fmla="*/ 208 h 512"/>
              <a:gd name="T10" fmla="*/ 219 w 512"/>
              <a:gd name="T11" fmla="*/ 211 h 512"/>
              <a:gd name="T12" fmla="*/ 226 w 512"/>
              <a:gd name="T13" fmla="*/ 218 h 512"/>
              <a:gd name="T14" fmla="*/ 227 w 512"/>
              <a:gd name="T15" fmla="*/ 228 h 512"/>
              <a:gd name="T16" fmla="*/ 257 w 512"/>
              <a:gd name="T17" fmla="*/ 183 h 512"/>
              <a:gd name="T18" fmla="*/ 248 w 512"/>
              <a:gd name="T19" fmla="*/ 223 h 512"/>
              <a:gd name="T20" fmla="*/ 248 w 512"/>
              <a:gd name="T21" fmla="*/ 223 h 512"/>
              <a:gd name="T22" fmla="*/ 266 w 512"/>
              <a:gd name="T23" fmla="*/ 248 h 512"/>
              <a:gd name="T24" fmla="*/ 385 w 512"/>
              <a:gd name="T25" fmla="*/ 172 h 512"/>
              <a:gd name="T26" fmla="*/ 319 w 512"/>
              <a:gd name="T27" fmla="*/ 165 h 512"/>
              <a:gd name="T28" fmla="*/ 257 w 512"/>
              <a:gd name="T29" fmla="*/ 183 h 512"/>
              <a:gd name="T30" fmla="*/ 512 w 512"/>
              <a:gd name="T31" fmla="*/ 256 h 512"/>
              <a:gd name="T32" fmla="*/ 256 w 512"/>
              <a:gd name="T33" fmla="*/ 512 h 512"/>
              <a:gd name="T34" fmla="*/ 0 w 512"/>
              <a:gd name="T35" fmla="*/ 256 h 512"/>
              <a:gd name="T36" fmla="*/ 256 w 512"/>
              <a:gd name="T37" fmla="*/ 0 h 512"/>
              <a:gd name="T38" fmla="*/ 512 w 512"/>
              <a:gd name="T39" fmla="*/ 256 h 512"/>
              <a:gd name="T40" fmla="*/ 415 w 512"/>
              <a:gd name="T41" fmla="*/ 163 h 512"/>
              <a:gd name="T42" fmla="*/ 407 w 512"/>
              <a:gd name="T43" fmla="*/ 155 h 512"/>
              <a:gd name="T44" fmla="*/ 242 w 512"/>
              <a:gd name="T45" fmla="*/ 168 h 512"/>
              <a:gd name="T46" fmla="*/ 228 w 512"/>
              <a:gd name="T47" fmla="*/ 192 h 512"/>
              <a:gd name="T48" fmla="*/ 104 w 512"/>
              <a:gd name="T49" fmla="*/ 191 h 512"/>
              <a:gd name="T50" fmla="*/ 96 w 512"/>
              <a:gd name="T51" fmla="*/ 199 h 512"/>
              <a:gd name="T52" fmla="*/ 99 w 512"/>
              <a:gd name="T53" fmla="*/ 209 h 512"/>
              <a:gd name="T54" fmla="*/ 209 w 512"/>
              <a:gd name="T55" fmla="*/ 276 h 512"/>
              <a:gd name="T56" fmla="*/ 220 w 512"/>
              <a:gd name="T57" fmla="*/ 275 h 512"/>
              <a:gd name="T58" fmla="*/ 224 w 512"/>
              <a:gd name="T59" fmla="*/ 274 h 512"/>
              <a:gd name="T60" fmla="*/ 224 w 512"/>
              <a:gd name="T61" fmla="*/ 405 h 512"/>
              <a:gd name="T62" fmla="*/ 234 w 512"/>
              <a:gd name="T63" fmla="*/ 416 h 512"/>
              <a:gd name="T64" fmla="*/ 245 w 512"/>
              <a:gd name="T65" fmla="*/ 405 h 512"/>
              <a:gd name="T66" fmla="*/ 245 w 512"/>
              <a:gd name="T67" fmla="*/ 261 h 512"/>
              <a:gd name="T68" fmla="*/ 260 w 512"/>
              <a:gd name="T69" fmla="*/ 269 h 512"/>
              <a:gd name="T70" fmla="*/ 271 w 512"/>
              <a:gd name="T71" fmla="*/ 270 h 512"/>
              <a:gd name="T72" fmla="*/ 413 w 512"/>
              <a:gd name="T73" fmla="*/ 173 h 512"/>
              <a:gd name="T74" fmla="*/ 415 w 512"/>
              <a:gd name="T75" fmla="*/ 163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12" h="512">
                <a:moveTo>
                  <a:pt x="227" y="228"/>
                </a:moveTo>
                <a:cubicBezTo>
                  <a:pt x="228" y="230"/>
                  <a:pt x="228" y="231"/>
                  <a:pt x="229" y="232"/>
                </a:cubicBezTo>
                <a:cubicBezTo>
                  <a:pt x="228" y="233"/>
                  <a:pt x="228" y="234"/>
                  <a:pt x="227" y="235"/>
                </a:cubicBezTo>
                <a:cubicBezTo>
                  <a:pt x="224" y="252"/>
                  <a:pt x="217" y="254"/>
                  <a:pt x="214" y="254"/>
                </a:cubicBezTo>
                <a:cubicBezTo>
                  <a:pt x="195" y="260"/>
                  <a:pt x="156" y="233"/>
                  <a:pt x="128" y="208"/>
                </a:cubicBezTo>
                <a:cubicBezTo>
                  <a:pt x="187" y="196"/>
                  <a:pt x="211" y="204"/>
                  <a:pt x="219" y="211"/>
                </a:cubicBezTo>
                <a:cubicBezTo>
                  <a:pt x="222" y="213"/>
                  <a:pt x="224" y="216"/>
                  <a:pt x="226" y="218"/>
                </a:cubicBezTo>
                <a:cubicBezTo>
                  <a:pt x="226" y="223"/>
                  <a:pt x="227" y="227"/>
                  <a:pt x="227" y="228"/>
                </a:cubicBezTo>
                <a:close/>
                <a:moveTo>
                  <a:pt x="257" y="183"/>
                </a:moveTo>
                <a:cubicBezTo>
                  <a:pt x="242" y="199"/>
                  <a:pt x="248" y="222"/>
                  <a:pt x="248" y="223"/>
                </a:cubicBezTo>
                <a:cubicBezTo>
                  <a:pt x="248" y="223"/>
                  <a:pt x="248" y="223"/>
                  <a:pt x="248" y="223"/>
                </a:cubicBezTo>
                <a:cubicBezTo>
                  <a:pt x="253" y="245"/>
                  <a:pt x="263" y="248"/>
                  <a:pt x="266" y="248"/>
                </a:cubicBezTo>
                <a:cubicBezTo>
                  <a:pt x="293" y="255"/>
                  <a:pt x="348" y="210"/>
                  <a:pt x="385" y="172"/>
                </a:cubicBezTo>
                <a:cubicBezTo>
                  <a:pt x="358" y="167"/>
                  <a:pt x="336" y="165"/>
                  <a:pt x="319" y="165"/>
                </a:cubicBezTo>
                <a:cubicBezTo>
                  <a:pt x="284" y="165"/>
                  <a:pt x="266" y="174"/>
                  <a:pt x="257" y="183"/>
                </a:cubicBezTo>
                <a:close/>
                <a:moveTo>
                  <a:pt x="512" y="256"/>
                </a:moveTo>
                <a:cubicBezTo>
                  <a:pt x="512" y="397"/>
                  <a:pt x="397" y="512"/>
                  <a:pt x="256" y="512"/>
                </a:cubicBezTo>
                <a:cubicBezTo>
                  <a:pt x="114" y="512"/>
                  <a:pt x="0" y="397"/>
                  <a:pt x="0" y="256"/>
                </a:cubicBezTo>
                <a:cubicBezTo>
                  <a:pt x="0" y="114"/>
                  <a:pt x="114" y="0"/>
                  <a:pt x="256" y="0"/>
                </a:cubicBezTo>
                <a:cubicBezTo>
                  <a:pt x="397" y="0"/>
                  <a:pt x="512" y="114"/>
                  <a:pt x="512" y="256"/>
                </a:cubicBezTo>
                <a:close/>
                <a:moveTo>
                  <a:pt x="415" y="163"/>
                </a:moveTo>
                <a:cubicBezTo>
                  <a:pt x="414" y="159"/>
                  <a:pt x="411" y="156"/>
                  <a:pt x="407" y="155"/>
                </a:cubicBezTo>
                <a:cubicBezTo>
                  <a:pt x="324" y="136"/>
                  <a:pt x="268" y="140"/>
                  <a:pt x="242" y="168"/>
                </a:cubicBezTo>
                <a:cubicBezTo>
                  <a:pt x="235" y="176"/>
                  <a:pt x="231" y="184"/>
                  <a:pt x="228" y="192"/>
                </a:cubicBezTo>
                <a:cubicBezTo>
                  <a:pt x="205" y="177"/>
                  <a:pt x="163" y="177"/>
                  <a:pt x="104" y="191"/>
                </a:cubicBezTo>
                <a:cubicBezTo>
                  <a:pt x="100" y="192"/>
                  <a:pt x="97" y="195"/>
                  <a:pt x="96" y="199"/>
                </a:cubicBezTo>
                <a:cubicBezTo>
                  <a:pt x="95" y="202"/>
                  <a:pt x="96" y="206"/>
                  <a:pt x="99" y="209"/>
                </a:cubicBezTo>
                <a:cubicBezTo>
                  <a:pt x="106" y="217"/>
                  <a:pt x="166" y="276"/>
                  <a:pt x="209" y="276"/>
                </a:cubicBezTo>
                <a:cubicBezTo>
                  <a:pt x="213" y="276"/>
                  <a:pt x="217" y="276"/>
                  <a:pt x="220" y="275"/>
                </a:cubicBezTo>
                <a:cubicBezTo>
                  <a:pt x="221" y="275"/>
                  <a:pt x="222" y="274"/>
                  <a:pt x="224" y="274"/>
                </a:cubicBezTo>
                <a:cubicBezTo>
                  <a:pt x="224" y="405"/>
                  <a:pt x="224" y="405"/>
                  <a:pt x="224" y="405"/>
                </a:cubicBezTo>
                <a:cubicBezTo>
                  <a:pt x="224" y="411"/>
                  <a:pt x="228" y="416"/>
                  <a:pt x="234" y="416"/>
                </a:cubicBezTo>
                <a:cubicBezTo>
                  <a:pt x="240" y="416"/>
                  <a:pt x="245" y="411"/>
                  <a:pt x="245" y="405"/>
                </a:cubicBezTo>
                <a:cubicBezTo>
                  <a:pt x="245" y="261"/>
                  <a:pt x="245" y="261"/>
                  <a:pt x="245" y="261"/>
                </a:cubicBezTo>
                <a:cubicBezTo>
                  <a:pt x="249" y="265"/>
                  <a:pt x="255" y="268"/>
                  <a:pt x="260" y="269"/>
                </a:cubicBezTo>
                <a:cubicBezTo>
                  <a:pt x="264" y="270"/>
                  <a:pt x="268" y="270"/>
                  <a:pt x="271" y="270"/>
                </a:cubicBezTo>
                <a:cubicBezTo>
                  <a:pt x="325" y="270"/>
                  <a:pt x="404" y="183"/>
                  <a:pt x="413" y="173"/>
                </a:cubicBezTo>
                <a:cubicBezTo>
                  <a:pt x="415" y="170"/>
                  <a:pt x="416" y="166"/>
                  <a:pt x="415" y="163"/>
                </a:cubicBez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en-GB" dirty="0"/>
          </a:p>
        </p:txBody>
      </p:sp>
      <p:sp>
        <p:nvSpPr>
          <p:cNvPr id="58" name="Freeform 1005">
            <a:extLst>
              <a:ext uri="{FF2B5EF4-FFF2-40B4-BE49-F238E27FC236}">
                <a16:creationId xmlns:a16="http://schemas.microsoft.com/office/drawing/2014/main" id="{EA0B64E8-DA71-4EB1-993D-DFBC14A97367}"/>
              </a:ext>
            </a:extLst>
          </p:cNvPr>
          <p:cNvSpPr>
            <a:spLocks noEditPoints="1"/>
          </p:cNvSpPr>
          <p:nvPr/>
        </p:nvSpPr>
        <p:spPr bwMode="auto">
          <a:xfrm>
            <a:off x="374727" y="40442"/>
            <a:ext cx="593464" cy="516736"/>
          </a:xfrm>
          <a:custGeom>
            <a:avLst/>
            <a:gdLst>
              <a:gd name="T0" fmla="*/ 320 w 321"/>
              <a:gd name="T1" fmla="*/ 27 h 280"/>
              <a:gd name="T2" fmla="*/ 312 w 321"/>
              <a:gd name="T3" fmla="*/ 19 h 280"/>
              <a:gd name="T4" fmla="*/ 147 w 321"/>
              <a:gd name="T5" fmla="*/ 32 h 280"/>
              <a:gd name="T6" fmla="*/ 133 w 321"/>
              <a:gd name="T7" fmla="*/ 56 h 280"/>
              <a:gd name="T8" fmla="*/ 9 w 321"/>
              <a:gd name="T9" fmla="*/ 55 h 280"/>
              <a:gd name="T10" fmla="*/ 1 w 321"/>
              <a:gd name="T11" fmla="*/ 63 h 280"/>
              <a:gd name="T12" fmla="*/ 4 w 321"/>
              <a:gd name="T13" fmla="*/ 73 h 280"/>
              <a:gd name="T14" fmla="*/ 114 w 321"/>
              <a:gd name="T15" fmla="*/ 140 h 280"/>
              <a:gd name="T16" fmla="*/ 125 w 321"/>
              <a:gd name="T17" fmla="*/ 139 h 280"/>
              <a:gd name="T18" fmla="*/ 129 w 321"/>
              <a:gd name="T19" fmla="*/ 138 h 280"/>
              <a:gd name="T20" fmla="*/ 129 w 321"/>
              <a:gd name="T21" fmla="*/ 269 h 280"/>
              <a:gd name="T22" fmla="*/ 139 w 321"/>
              <a:gd name="T23" fmla="*/ 280 h 280"/>
              <a:gd name="T24" fmla="*/ 150 w 321"/>
              <a:gd name="T25" fmla="*/ 269 h 280"/>
              <a:gd name="T26" fmla="*/ 150 w 321"/>
              <a:gd name="T27" fmla="*/ 125 h 280"/>
              <a:gd name="T28" fmla="*/ 165 w 321"/>
              <a:gd name="T29" fmla="*/ 133 h 280"/>
              <a:gd name="T30" fmla="*/ 176 w 321"/>
              <a:gd name="T31" fmla="*/ 134 h 280"/>
              <a:gd name="T32" fmla="*/ 318 w 321"/>
              <a:gd name="T33" fmla="*/ 37 h 280"/>
              <a:gd name="T34" fmla="*/ 320 w 321"/>
              <a:gd name="T35" fmla="*/ 27 h 280"/>
              <a:gd name="T36" fmla="*/ 119 w 321"/>
              <a:gd name="T37" fmla="*/ 118 h 280"/>
              <a:gd name="T38" fmla="*/ 33 w 321"/>
              <a:gd name="T39" fmla="*/ 72 h 280"/>
              <a:gd name="T40" fmla="*/ 124 w 321"/>
              <a:gd name="T41" fmla="*/ 75 h 280"/>
              <a:gd name="T42" fmla="*/ 131 w 321"/>
              <a:gd name="T43" fmla="*/ 82 h 280"/>
              <a:gd name="T44" fmla="*/ 132 w 321"/>
              <a:gd name="T45" fmla="*/ 92 h 280"/>
              <a:gd name="T46" fmla="*/ 134 w 321"/>
              <a:gd name="T47" fmla="*/ 96 h 280"/>
              <a:gd name="T48" fmla="*/ 132 w 321"/>
              <a:gd name="T49" fmla="*/ 99 h 280"/>
              <a:gd name="T50" fmla="*/ 119 w 321"/>
              <a:gd name="T51" fmla="*/ 118 h 280"/>
              <a:gd name="T52" fmla="*/ 171 w 321"/>
              <a:gd name="T53" fmla="*/ 112 h 280"/>
              <a:gd name="T54" fmla="*/ 153 w 321"/>
              <a:gd name="T55" fmla="*/ 87 h 280"/>
              <a:gd name="T56" fmla="*/ 153 w 321"/>
              <a:gd name="T57" fmla="*/ 87 h 280"/>
              <a:gd name="T58" fmla="*/ 162 w 321"/>
              <a:gd name="T59" fmla="*/ 47 h 280"/>
              <a:gd name="T60" fmla="*/ 224 w 321"/>
              <a:gd name="T61" fmla="*/ 29 h 280"/>
              <a:gd name="T62" fmla="*/ 290 w 321"/>
              <a:gd name="T63" fmla="*/ 36 h 280"/>
              <a:gd name="T64" fmla="*/ 171 w 321"/>
              <a:gd name="T65" fmla="*/ 112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1" h="280">
                <a:moveTo>
                  <a:pt x="320" y="27"/>
                </a:moveTo>
                <a:cubicBezTo>
                  <a:pt x="319" y="23"/>
                  <a:pt x="316" y="20"/>
                  <a:pt x="312" y="19"/>
                </a:cubicBezTo>
                <a:cubicBezTo>
                  <a:pt x="229" y="0"/>
                  <a:pt x="173" y="4"/>
                  <a:pt x="147" y="32"/>
                </a:cubicBezTo>
                <a:cubicBezTo>
                  <a:pt x="140" y="40"/>
                  <a:pt x="136" y="48"/>
                  <a:pt x="133" y="56"/>
                </a:cubicBezTo>
                <a:cubicBezTo>
                  <a:pt x="110" y="41"/>
                  <a:pt x="68" y="41"/>
                  <a:pt x="9" y="55"/>
                </a:cubicBezTo>
                <a:cubicBezTo>
                  <a:pt x="5" y="56"/>
                  <a:pt x="2" y="59"/>
                  <a:pt x="1" y="63"/>
                </a:cubicBezTo>
                <a:cubicBezTo>
                  <a:pt x="0" y="66"/>
                  <a:pt x="1" y="70"/>
                  <a:pt x="4" y="73"/>
                </a:cubicBezTo>
                <a:cubicBezTo>
                  <a:pt x="11" y="81"/>
                  <a:pt x="71" y="140"/>
                  <a:pt x="114" y="140"/>
                </a:cubicBezTo>
                <a:cubicBezTo>
                  <a:pt x="118" y="140"/>
                  <a:pt x="122" y="140"/>
                  <a:pt x="125" y="139"/>
                </a:cubicBezTo>
                <a:cubicBezTo>
                  <a:pt x="126" y="139"/>
                  <a:pt x="127" y="138"/>
                  <a:pt x="129" y="138"/>
                </a:cubicBezTo>
                <a:cubicBezTo>
                  <a:pt x="129" y="269"/>
                  <a:pt x="129" y="269"/>
                  <a:pt x="129" y="269"/>
                </a:cubicBezTo>
                <a:cubicBezTo>
                  <a:pt x="129" y="275"/>
                  <a:pt x="133" y="280"/>
                  <a:pt x="139" y="280"/>
                </a:cubicBezTo>
                <a:cubicBezTo>
                  <a:pt x="145" y="280"/>
                  <a:pt x="150" y="275"/>
                  <a:pt x="150" y="269"/>
                </a:cubicBezTo>
                <a:cubicBezTo>
                  <a:pt x="150" y="125"/>
                  <a:pt x="150" y="125"/>
                  <a:pt x="150" y="125"/>
                </a:cubicBezTo>
                <a:cubicBezTo>
                  <a:pt x="154" y="129"/>
                  <a:pt x="160" y="132"/>
                  <a:pt x="165" y="133"/>
                </a:cubicBezTo>
                <a:cubicBezTo>
                  <a:pt x="169" y="134"/>
                  <a:pt x="173" y="134"/>
                  <a:pt x="176" y="134"/>
                </a:cubicBezTo>
                <a:cubicBezTo>
                  <a:pt x="230" y="134"/>
                  <a:pt x="309" y="47"/>
                  <a:pt x="318" y="37"/>
                </a:cubicBezTo>
                <a:cubicBezTo>
                  <a:pt x="320" y="34"/>
                  <a:pt x="321" y="30"/>
                  <a:pt x="320" y="27"/>
                </a:cubicBezTo>
                <a:close/>
                <a:moveTo>
                  <a:pt x="119" y="118"/>
                </a:moveTo>
                <a:cubicBezTo>
                  <a:pt x="100" y="124"/>
                  <a:pt x="61" y="97"/>
                  <a:pt x="33" y="72"/>
                </a:cubicBezTo>
                <a:cubicBezTo>
                  <a:pt x="92" y="60"/>
                  <a:pt x="116" y="68"/>
                  <a:pt x="124" y="75"/>
                </a:cubicBezTo>
                <a:cubicBezTo>
                  <a:pt x="127" y="77"/>
                  <a:pt x="129" y="80"/>
                  <a:pt x="131" y="82"/>
                </a:cubicBezTo>
                <a:cubicBezTo>
                  <a:pt x="131" y="87"/>
                  <a:pt x="132" y="91"/>
                  <a:pt x="132" y="92"/>
                </a:cubicBezTo>
                <a:cubicBezTo>
                  <a:pt x="133" y="94"/>
                  <a:pt x="133" y="95"/>
                  <a:pt x="134" y="96"/>
                </a:cubicBezTo>
                <a:cubicBezTo>
                  <a:pt x="133" y="97"/>
                  <a:pt x="133" y="98"/>
                  <a:pt x="132" y="99"/>
                </a:cubicBezTo>
                <a:cubicBezTo>
                  <a:pt x="129" y="116"/>
                  <a:pt x="122" y="118"/>
                  <a:pt x="119" y="118"/>
                </a:cubicBezTo>
                <a:close/>
                <a:moveTo>
                  <a:pt x="171" y="112"/>
                </a:moveTo>
                <a:cubicBezTo>
                  <a:pt x="168" y="112"/>
                  <a:pt x="158" y="109"/>
                  <a:pt x="153" y="87"/>
                </a:cubicBezTo>
                <a:cubicBezTo>
                  <a:pt x="153" y="87"/>
                  <a:pt x="153" y="87"/>
                  <a:pt x="153" y="87"/>
                </a:cubicBezTo>
                <a:cubicBezTo>
                  <a:pt x="153" y="86"/>
                  <a:pt x="147" y="63"/>
                  <a:pt x="162" y="47"/>
                </a:cubicBezTo>
                <a:cubicBezTo>
                  <a:pt x="171" y="38"/>
                  <a:pt x="189" y="29"/>
                  <a:pt x="224" y="29"/>
                </a:cubicBezTo>
                <a:cubicBezTo>
                  <a:pt x="241" y="29"/>
                  <a:pt x="263" y="31"/>
                  <a:pt x="290" y="36"/>
                </a:cubicBezTo>
                <a:cubicBezTo>
                  <a:pt x="253" y="74"/>
                  <a:pt x="198" y="119"/>
                  <a:pt x="171" y="112"/>
                </a:cubicBezTo>
                <a:close/>
              </a:path>
            </a:pathLst>
          </a:custGeom>
          <a:solidFill>
            <a:srgbClr val="64CDE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59" name="Freeform 428">
            <a:extLst>
              <a:ext uri="{FF2B5EF4-FFF2-40B4-BE49-F238E27FC236}">
                <a16:creationId xmlns:a16="http://schemas.microsoft.com/office/drawing/2014/main" id="{D9597CB8-3DA4-4252-8FAE-E89F36A38110}"/>
              </a:ext>
            </a:extLst>
          </p:cNvPr>
          <p:cNvSpPr>
            <a:spLocks noEditPoints="1"/>
          </p:cNvSpPr>
          <p:nvPr/>
        </p:nvSpPr>
        <p:spPr bwMode="auto">
          <a:xfrm>
            <a:off x="422855" y="430010"/>
            <a:ext cx="419132" cy="586751"/>
          </a:xfrm>
          <a:custGeom>
            <a:avLst/>
            <a:gdLst>
              <a:gd name="T0" fmla="*/ 114 w 227"/>
              <a:gd name="T1" fmla="*/ 320 h 320"/>
              <a:gd name="T2" fmla="*/ 102 w 227"/>
              <a:gd name="T3" fmla="*/ 319 h 320"/>
              <a:gd name="T4" fmla="*/ 0 w 227"/>
              <a:gd name="T5" fmla="*/ 209 h 320"/>
              <a:gd name="T6" fmla="*/ 9 w 227"/>
              <a:gd name="T7" fmla="*/ 167 h 320"/>
              <a:gd name="T8" fmla="*/ 22 w 227"/>
              <a:gd name="T9" fmla="*/ 145 h 320"/>
              <a:gd name="T10" fmla="*/ 29 w 227"/>
              <a:gd name="T11" fmla="*/ 136 h 320"/>
              <a:gd name="T12" fmla="*/ 62 w 227"/>
              <a:gd name="T13" fmla="*/ 93 h 320"/>
              <a:gd name="T14" fmla="*/ 92 w 227"/>
              <a:gd name="T15" fmla="*/ 20 h 320"/>
              <a:gd name="T16" fmla="*/ 112 w 227"/>
              <a:gd name="T17" fmla="*/ 0 h 320"/>
              <a:gd name="T18" fmla="*/ 113 w 227"/>
              <a:gd name="T19" fmla="*/ 0 h 320"/>
              <a:gd name="T20" fmla="*/ 115 w 227"/>
              <a:gd name="T21" fmla="*/ 0 h 320"/>
              <a:gd name="T22" fmla="*/ 116 w 227"/>
              <a:gd name="T23" fmla="*/ 0 h 320"/>
              <a:gd name="T24" fmla="*/ 135 w 227"/>
              <a:gd name="T25" fmla="*/ 20 h 320"/>
              <a:gd name="T26" fmla="*/ 165 w 227"/>
              <a:gd name="T27" fmla="*/ 93 h 320"/>
              <a:gd name="T28" fmla="*/ 199 w 227"/>
              <a:gd name="T29" fmla="*/ 136 h 320"/>
              <a:gd name="T30" fmla="*/ 206 w 227"/>
              <a:gd name="T31" fmla="*/ 145 h 320"/>
              <a:gd name="T32" fmla="*/ 219 w 227"/>
              <a:gd name="T33" fmla="*/ 167 h 320"/>
              <a:gd name="T34" fmla="*/ 227 w 227"/>
              <a:gd name="T35" fmla="*/ 209 h 320"/>
              <a:gd name="T36" fmla="*/ 125 w 227"/>
              <a:gd name="T37" fmla="*/ 319 h 320"/>
              <a:gd name="T38" fmla="*/ 114 w 227"/>
              <a:gd name="T39" fmla="*/ 320 h 320"/>
              <a:gd name="T40" fmla="*/ 113 w 227"/>
              <a:gd name="T41" fmla="*/ 21 h 320"/>
              <a:gd name="T42" fmla="*/ 113 w 227"/>
              <a:gd name="T43" fmla="*/ 22 h 320"/>
              <a:gd name="T44" fmla="*/ 80 w 227"/>
              <a:gd name="T45" fmla="*/ 105 h 320"/>
              <a:gd name="T46" fmla="*/ 45 w 227"/>
              <a:gd name="T47" fmla="*/ 150 h 320"/>
              <a:gd name="T48" fmla="*/ 39 w 227"/>
              <a:gd name="T49" fmla="*/ 158 h 320"/>
              <a:gd name="T50" fmla="*/ 28 w 227"/>
              <a:gd name="T51" fmla="*/ 175 h 320"/>
              <a:gd name="T52" fmla="*/ 21 w 227"/>
              <a:gd name="T53" fmla="*/ 209 h 320"/>
              <a:gd name="T54" fmla="*/ 104 w 227"/>
              <a:gd name="T55" fmla="*/ 298 h 320"/>
              <a:gd name="T56" fmla="*/ 114 w 227"/>
              <a:gd name="T57" fmla="*/ 298 h 320"/>
              <a:gd name="T58" fmla="*/ 123 w 227"/>
              <a:gd name="T59" fmla="*/ 298 h 320"/>
              <a:gd name="T60" fmla="*/ 206 w 227"/>
              <a:gd name="T61" fmla="*/ 209 h 320"/>
              <a:gd name="T62" fmla="*/ 199 w 227"/>
              <a:gd name="T63" fmla="*/ 175 h 320"/>
              <a:gd name="T64" fmla="*/ 189 w 227"/>
              <a:gd name="T65" fmla="*/ 158 h 320"/>
              <a:gd name="T66" fmla="*/ 182 w 227"/>
              <a:gd name="T67" fmla="*/ 150 h 320"/>
              <a:gd name="T68" fmla="*/ 148 w 227"/>
              <a:gd name="T69" fmla="*/ 105 h 320"/>
              <a:gd name="T70" fmla="*/ 114 w 227"/>
              <a:gd name="T71" fmla="*/ 22 h 320"/>
              <a:gd name="T72" fmla="*/ 114 w 227"/>
              <a:gd name="T73" fmla="*/ 21 h 320"/>
              <a:gd name="T74" fmla="*/ 113 w 227"/>
              <a:gd name="T75" fmla="*/ 21 h 320"/>
              <a:gd name="T76" fmla="*/ 118 w 227"/>
              <a:gd name="T77" fmla="*/ 21 h 320"/>
              <a:gd name="T78" fmla="*/ 118 w 227"/>
              <a:gd name="T79" fmla="*/ 2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7" h="320">
                <a:moveTo>
                  <a:pt x="114" y="320"/>
                </a:moveTo>
                <a:cubicBezTo>
                  <a:pt x="107" y="320"/>
                  <a:pt x="102" y="319"/>
                  <a:pt x="102" y="319"/>
                </a:cubicBezTo>
                <a:cubicBezTo>
                  <a:pt x="44" y="313"/>
                  <a:pt x="0" y="266"/>
                  <a:pt x="0" y="209"/>
                </a:cubicBezTo>
                <a:cubicBezTo>
                  <a:pt x="0" y="194"/>
                  <a:pt x="6" y="174"/>
                  <a:pt x="9" y="167"/>
                </a:cubicBezTo>
                <a:cubicBezTo>
                  <a:pt x="11" y="160"/>
                  <a:pt x="16" y="153"/>
                  <a:pt x="22" y="145"/>
                </a:cubicBezTo>
                <a:cubicBezTo>
                  <a:pt x="23" y="143"/>
                  <a:pt x="25" y="140"/>
                  <a:pt x="29" y="136"/>
                </a:cubicBezTo>
                <a:cubicBezTo>
                  <a:pt x="37" y="126"/>
                  <a:pt x="50" y="110"/>
                  <a:pt x="62" y="93"/>
                </a:cubicBezTo>
                <a:cubicBezTo>
                  <a:pt x="74" y="75"/>
                  <a:pt x="88" y="47"/>
                  <a:pt x="92" y="20"/>
                </a:cubicBezTo>
                <a:cubicBezTo>
                  <a:pt x="92" y="8"/>
                  <a:pt x="101" y="0"/>
                  <a:pt x="112" y="0"/>
                </a:cubicBezTo>
                <a:cubicBezTo>
                  <a:pt x="112" y="0"/>
                  <a:pt x="112" y="0"/>
                  <a:pt x="113" y="0"/>
                </a:cubicBezTo>
                <a:cubicBezTo>
                  <a:pt x="113" y="0"/>
                  <a:pt x="114" y="0"/>
                  <a:pt x="115" y="0"/>
                </a:cubicBezTo>
                <a:cubicBezTo>
                  <a:pt x="115" y="0"/>
                  <a:pt x="115" y="0"/>
                  <a:pt x="116" y="0"/>
                </a:cubicBezTo>
                <a:cubicBezTo>
                  <a:pt x="127" y="0"/>
                  <a:pt x="135" y="8"/>
                  <a:pt x="135" y="20"/>
                </a:cubicBezTo>
                <a:cubicBezTo>
                  <a:pt x="139" y="47"/>
                  <a:pt x="154" y="75"/>
                  <a:pt x="165" y="93"/>
                </a:cubicBezTo>
                <a:cubicBezTo>
                  <a:pt x="177" y="110"/>
                  <a:pt x="191" y="126"/>
                  <a:pt x="199" y="136"/>
                </a:cubicBezTo>
                <a:cubicBezTo>
                  <a:pt x="202" y="140"/>
                  <a:pt x="204" y="143"/>
                  <a:pt x="206" y="145"/>
                </a:cubicBezTo>
                <a:cubicBezTo>
                  <a:pt x="212" y="153"/>
                  <a:pt x="216" y="160"/>
                  <a:pt x="219" y="167"/>
                </a:cubicBezTo>
                <a:cubicBezTo>
                  <a:pt x="222" y="174"/>
                  <a:pt x="227" y="194"/>
                  <a:pt x="227" y="209"/>
                </a:cubicBezTo>
                <a:cubicBezTo>
                  <a:pt x="227" y="266"/>
                  <a:pt x="184" y="313"/>
                  <a:pt x="125" y="319"/>
                </a:cubicBezTo>
                <a:cubicBezTo>
                  <a:pt x="125" y="319"/>
                  <a:pt x="120" y="320"/>
                  <a:pt x="114" y="320"/>
                </a:cubicBezTo>
                <a:close/>
                <a:moveTo>
                  <a:pt x="113" y="21"/>
                </a:moveTo>
                <a:cubicBezTo>
                  <a:pt x="113" y="22"/>
                  <a:pt x="113" y="22"/>
                  <a:pt x="113" y="22"/>
                </a:cubicBezTo>
                <a:cubicBezTo>
                  <a:pt x="109" y="54"/>
                  <a:pt x="93" y="84"/>
                  <a:pt x="80" y="105"/>
                </a:cubicBezTo>
                <a:cubicBezTo>
                  <a:pt x="67" y="123"/>
                  <a:pt x="53" y="140"/>
                  <a:pt x="45" y="150"/>
                </a:cubicBezTo>
                <a:cubicBezTo>
                  <a:pt x="42" y="153"/>
                  <a:pt x="40" y="156"/>
                  <a:pt x="39" y="158"/>
                </a:cubicBezTo>
                <a:cubicBezTo>
                  <a:pt x="34" y="164"/>
                  <a:pt x="30" y="170"/>
                  <a:pt x="28" y="175"/>
                </a:cubicBezTo>
                <a:cubicBezTo>
                  <a:pt x="26" y="181"/>
                  <a:pt x="21" y="198"/>
                  <a:pt x="21" y="209"/>
                </a:cubicBezTo>
                <a:cubicBezTo>
                  <a:pt x="21" y="255"/>
                  <a:pt x="57" y="293"/>
                  <a:pt x="104" y="298"/>
                </a:cubicBezTo>
                <a:cubicBezTo>
                  <a:pt x="104" y="298"/>
                  <a:pt x="109" y="298"/>
                  <a:pt x="114" y="298"/>
                </a:cubicBezTo>
                <a:cubicBezTo>
                  <a:pt x="119" y="298"/>
                  <a:pt x="123" y="298"/>
                  <a:pt x="123" y="298"/>
                </a:cubicBezTo>
                <a:cubicBezTo>
                  <a:pt x="171" y="293"/>
                  <a:pt x="206" y="255"/>
                  <a:pt x="206" y="209"/>
                </a:cubicBezTo>
                <a:cubicBezTo>
                  <a:pt x="206" y="198"/>
                  <a:pt x="201" y="181"/>
                  <a:pt x="199" y="175"/>
                </a:cubicBezTo>
                <a:cubicBezTo>
                  <a:pt x="197" y="170"/>
                  <a:pt x="193" y="164"/>
                  <a:pt x="189" y="158"/>
                </a:cubicBezTo>
                <a:cubicBezTo>
                  <a:pt x="187" y="156"/>
                  <a:pt x="185" y="153"/>
                  <a:pt x="182" y="150"/>
                </a:cubicBezTo>
                <a:cubicBezTo>
                  <a:pt x="174" y="140"/>
                  <a:pt x="160" y="123"/>
                  <a:pt x="148" y="105"/>
                </a:cubicBezTo>
                <a:cubicBezTo>
                  <a:pt x="134" y="84"/>
                  <a:pt x="118" y="54"/>
                  <a:pt x="114" y="22"/>
                </a:cubicBezTo>
                <a:cubicBezTo>
                  <a:pt x="114" y="22"/>
                  <a:pt x="114" y="22"/>
                  <a:pt x="114" y="21"/>
                </a:cubicBezTo>
                <a:cubicBezTo>
                  <a:pt x="114" y="21"/>
                  <a:pt x="114" y="21"/>
                  <a:pt x="113" y="21"/>
                </a:cubicBezTo>
                <a:close/>
                <a:moveTo>
                  <a:pt x="118" y="21"/>
                </a:moveTo>
                <a:cubicBezTo>
                  <a:pt x="118" y="21"/>
                  <a:pt x="118" y="21"/>
                  <a:pt x="118" y="21"/>
                </a:cubicBezTo>
                <a:close/>
              </a:path>
            </a:pathLst>
          </a:custGeom>
          <a:solidFill>
            <a:srgbClr val="64CDE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18694027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B676A595-CA40-456A-905B-EF27DD69B8A8}"/>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1338" name="think-cell Slide" r:id="rId4" imgW="501" imgH="502" progId="TCLayout.ActiveDocument.1">
                  <p:embed/>
                </p:oleObj>
              </mc:Choice>
              <mc:Fallback>
                <p:oleObj name="think-cell Slide" r:id="rId4" imgW="501" imgH="502" progId="TCLayout.ActiveDocument.1">
                  <p:embed/>
                  <p:pic>
                    <p:nvPicPr>
                      <p:cNvPr id="4" name="Object 3" hidden="1">
                        <a:extLst>
                          <a:ext uri="{FF2B5EF4-FFF2-40B4-BE49-F238E27FC236}">
                            <a16:creationId xmlns:a16="http://schemas.microsoft.com/office/drawing/2014/main" id="{B676A595-CA40-456A-905B-EF27DD69B8A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5" name="Rectangle 4">
            <a:extLst>
              <a:ext uri="{FF2B5EF4-FFF2-40B4-BE49-F238E27FC236}">
                <a16:creationId xmlns:a16="http://schemas.microsoft.com/office/drawing/2014/main" id="{42B0E24A-EC32-44DF-98AF-F36675A6C96A}"/>
              </a:ext>
            </a:extLst>
          </p:cNvPr>
          <p:cNvSpPr/>
          <p:nvPr/>
        </p:nvSpPr>
        <p:spPr>
          <a:xfrm>
            <a:off x="0" y="-147668"/>
            <a:ext cx="12192000" cy="7005667"/>
          </a:xfrm>
          <a:prstGeom prst="rect">
            <a:avLst/>
          </a:prstGeom>
          <a:solidFill>
            <a:srgbClr val="8376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422">
            <a:extLst>
              <a:ext uri="{FF2B5EF4-FFF2-40B4-BE49-F238E27FC236}">
                <a16:creationId xmlns:a16="http://schemas.microsoft.com/office/drawing/2014/main" id="{16CE1925-27A0-48CE-8429-57BD7664202D}"/>
              </a:ext>
            </a:extLst>
          </p:cNvPr>
          <p:cNvGrpSpPr>
            <a:grpSpLocks noChangeAspect="1"/>
          </p:cNvGrpSpPr>
          <p:nvPr/>
        </p:nvGrpSpPr>
        <p:grpSpPr bwMode="auto">
          <a:xfrm>
            <a:off x="11401013" y="2528181"/>
            <a:ext cx="367631" cy="367631"/>
            <a:chOff x="3131" y="1617"/>
            <a:chExt cx="340" cy="340"/>
          </a:xfrm>
          <a:solidFill>
            <a:srgbClr val="64CDE2"/>
          </a:solidFill>
        </p:grpSpPr>
        <p:sp>
          <p:nvSpPr>
            <p:cNvPr id="21" name="Freeform 423">
              <a:extLst>
                <a:ext uri="{FF2B5EF4-FFF2-40B4-BE49-F238E27FC236}">
                  <a16:creationId xmlns:a16="http://schemas.microsoft.com/office/drawing/2014/main" id="{9A227987-8FB2-47AB-A0FA-0BECA67A9126}"/>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2" name="Freeform 424">
              <a:extLst>
                <a:ext uri="{FF2B5EF4-FFF2-40B4-BE49-F238E27FC236}">
                  <a16:creationId xmlns:a16="http://schemas.microsoft.com/office/drawing/2014/main" id="{922AECDA-C1B3-402F-9FB9-6E2F3B022FA1}"/>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8" name="Group 422">
            <a:extLst>
              <a:ext uri="{FF2B5EF4-FFF2-40B4-BE49-F238E27FC236}">
                <a16:creationId xmlns:a16="http://schemas.microsoft.com/office/drawing/2014/main" id="{58C2947C-5B2A-4F02-BC70-AB6A2AAD71B3}"/>
              </a:ext>
            </a:extLst>
          </p:cNvPr>
          <p:cNvGrpSpPr>
            <a:grpSpLocks noChangeAspect="1"/>
          </p:cNvGrpSpPr>
          <p:nvPr/>
        </p:nvGrpSpPr>
        <p:grpSpPr bwMode="auto">
          <a:xfrm>
            <a:off x="11401013" y="3118882"/>
            <a:ext cx="367631" cy="367631"/>
            <a:chOff x="3131" y="1617"/>
            <a:chExt cx="340" cy="340"/>
          </a:xfrm>
          <a:solidFill>
            <a:srgbClr val="64CDE2"/>
          </a:solidFill>
        </p:grpSpPr>
        <p:sp>
          <p:nvSpPr>
            <p:cNvPr id="19" name="Freeform 423">
              <a:extLst>
                <a:ext uri="{FF2B5EF4-FFF2-40B4-BE49-F238E27FC236}">
                  <a16:creationId xmlns:a16="http://schemas.microsoft.com/office/drawing/2014/main" id="{F279989A-5455-46BB-BA66-F1E0B7312F48}"/>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 name="Freeform 424">
              <a:extLst>
                <a:ext uri="{FF2B5EF4-FFF2-40B4-BE49-F238E27FC236}">
                  <a16:creationId xmlns:a16="http://schemas.microsoft.com/office/drawing/2014/main" id="{C3D2F9E7-A251-4ED0-8C90-27E4E0741067}"/>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 name="Group 422">
            <a:extLst>
              <a:ext uri="{FF2B5EF4-FFF2-40B4-BE49-F238E27FC236}">
                <a16:creationId xmlns:a16="http://schemas.microsoft.com/office/drawing/2014/main" id="{6E133F28-B740-4F6F-B846-DB0B29258191}"/>
              </a:ext>
            </a:extLst>
          </p:cNvPr>
          <p:cNvGrpSpPr>
            <a:grpSpLocks noChangeAspect="1"/>
          </p:cNvGrpSpPr>
          <p:nvPr/>
        </p:nvGrpSpPr>
        <p:grpSpPr bwMode="auto">
          <a:xfrm>
            <a:off x="11401013" y="3709583"/>
            <a:ext cx="367631" cy="367631"/>
            <a:chOff x="3131" y="1617"/>
            <a:chExt cx="340" cy="340"/>
          </a:xfrm>
          <a:solidFill>
            <a:srgbClr val="64CDE2"/>
          </a:solidFill>
        </p:grpSpPr>
        <p:sp>
          <p:nvSpPr>
            <p:cNvPr id="17" name="Freeform 423">
              <a:extLst>
                <a:ext uri="{FF2B5EF4-FFF2-40B4-BE49-F238E27FC236}">
                  <a16:creationId xmlns:a16="http://schemas.microsoft.com/office/drawing/2014/main" id="{DCD53182-4332-4103-9971-E6461FF30342}"/>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 name="Freeform 424">
              <a:extLst>
                <a:ext uri="{FF2B5EF4-FFF2-40B4-BE49-F238E27FC236}">
                  <a16:creationId xmlns:a16="http://schemas.microsoft.com/office/drawing/2014/main" id="{3766C732-8284-452D-8AFE-C64C0AE1D5F0}"/>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0" name="Group 422">
            <a:extLst>
              <a:ext uri="{FF2B5EF4-FFF2-40B4-BE49-F238E27FC236}">
                <a16:creationId xmlns:a16="http://schemas.microsoft.com/office/drawing/2014/main" id="{CB2A6B4B-CF73-499E-8A77-7CF69D876DE6}"/>
              </a:ext>
            </a:extLst>
          </p:cNvPr>
          <p:cNvGrpSpPr>
            <a:grpSpLocks noChangeAspect="1"/>
          </p:cNvGrpSpPr>
          <p:nvPr/>
        </p:nvGrpSpPr>
        <p:grpSpPr bwMode="auto">
          <a:xfrm>
            <a:off x="11401013" y="4300284"/>
            <a:ext cx="367631" cy="367631"/>
            <a:chOff x="3131" y="1617"/>
            <a:chExt cx="340" cy="340"/>
          </a:xfrm>
          <a:solidFill>
            <a:srgbClr val="64CDE2"/>
          </a:solidFill>
        </p:grpSpPr>
        <p:sp>
          <p:nvSpPr>
            <p:cNvPr id="15" name="Freeform 423">
              <a:extLst>
                <a:ext uri="{FF2B5EF4-FFF2-40B4-BE49-F238E27FC236}">
                  <a16:creationId xmlns:a16="http://schemas.microsoft.com/office/drawing/2014/main" id="{40609194-FA1B-4B5B-866D-40A0B33AEB82}"/>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 name="Freeform 424">
              <a:extLst>
                <a:ext uri="{FF2B5EF4-FFF2-40B4-BE49-F238E27FC236}">
                  <a16:creationId xmlns:a16="http://schemas.microsoft.com/office/drawing/2014/main" id="{8DDE1260-FF39-4F7A-A71E-659314F2F4D9}"/>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1" name="TextBox 10">
            <a:extLst>
              <a:ext uri="{FF2B5EF4-FFF2-40B4-BE49-F238E27FC236}">
                <a16:creationId xmlns:a16="http://schemas.microsoft.com/office/drawing/2014/main" id="{5119B4B7-67AB-4BDC-964D-52D888CE5EBE}"/>
              </a:ext>
            </a:extLst>
          </p:cNvPr>
          <p:cNvSpPr txBox="1"/>
          <p:nvPr/>
        </p:nvSpPr>
        <p:spPr>
          <a:xfrm>
            <a:off x="9805675" y="3173662"/>
            <a:ext cx="1577676" cy="307777"/>
          </a:xfrm>
          <a:prstGeom prst="rect">
            <a:avLst/>
          </a:prstGeom>
          <a:noFill/>
        </p:spPr>
        <p:txBody>
          <a:bodyPr wrap="none" rtlCol="0">
            <a:spAutoFit/>
          </a:bodyPr>
          <a:lstStyle/>
          <a:p>
            <a:pPr algn="r"/>
            <a:r>
              <a:rPr lang="en-US" sz="1400" b="1" dirty="0">
                <a:solidFill>
                  <a:schemeClr val="bg1"/>
                </a:solidFill>
                <a:latin typeface="Verdana" panose="020B0604030504040204" pitchFamily="34" charset="0"/>
                <a:ea typeface="Verdana" panose="020B0604030504040204" pitchFamily="34" charset="0"/>
              </a:rPr>
              <a:t>How It Works</a:t>
            </a:r>
          </a:p>
        </p:txBody>
      </p:sp>
      <p:sp>
        <p:nvSpPr>
          <p:cNvPr id="12" name="TextBox 11">
            <a:extLst>
              <a:ext uri="{FF2B5EF4-FFF2-40B4-BE49-F238E27FC236}">
                <a16:creationId xmlns:a16="http://schemas.microsoft.com/office/drawing/2014/main" id="{31343996-C3B3-46C6-83D4-8692EAF1EEB7}"/>
              </a:ext>
            </a:extLst>
          </p:cNvPr>
          <p:cNvSpPr txBox="1"/>
          <p:nvPr/>
        </p:nvSpPr>
        <p:spPr>
          <a:xfrm>
            <a:off x="9984507" y="3740965"/>
            <a:ext cx="1398844" cy="307777"/>
          </a:xfrm>
          <a:prstGeom prst="rect">
            <a:avLst/>
          </a:prstGeom>
          <a:noFill/>
        </p:spPr>
        <p:txBody>
          <a:bodyPr wrap="none" rtlCol="0">
            <a:spAutoFit/>
          </a:bodyPr>
          <a:lstStyle/>
          <a:p>
            <a:pPr algn="r"/>
            <a:r>
              <a:rPr lang="en-US" sz="1400" dirty="0">
                <a:solidFill>
                  <a:schemeClr val="bg1"/>
                </a:solidFill>
                <a:latin typeface="Verdana" panose="020B0604030504040204" pitchFamily="34" charset="0"/>
                <a:ea typeface="Verdana" panose="020B0604030504040204" pitchFamily="34" charset="0"/>
              </a:rPr>
              <a:t>Why We Care</a:t>
            </a:r>
          </a:p>
        </p:txBody>
      </p:sp>
      <p:sp>
        <p:nvSpPr>
          <p:cNvPr id="13" name="TextBox 12">
            <a:extLst>
              <a:ext uri="{FF2B5EF4-FFF2-40B4-BE49-F238E27FC236}">
                <a16:creationId xmlns:a16="http://schemas.microsoft.com/office/drawing/2014/main" id="{ECC7A3A3-ABE7-4922-9756-9A0688F0B63D}"/>
              </a:ext>
            </a:extLst>
          </p:cNvPr>
          <p:cNvSpPr txBox="1"/>
          <p:nvPr/>
        </p:nvSpPr>
        <p:spPr>
          <a:xfrm>
            <a:off x="9783298" y="4330988"/>
            <a:ext cx="1600053" cy="307777"/>
          </a:xfrm>
          <a:prstGeom prst="rect">
            <a:avLst/>
          </a:prstGeom>
          <a:noFill/>
        </p:spPr>
        <p:txBody>
          <a:bodyPr wrap="none" rtlCol="0">
            <a:spAutoFit/>
          </a:bodyPr>
          <a:lstStyle/>
          <a:p>
            <a:pPr algn="r"/>
            <a:r>
              <a:rPr lang="en-US" sz="1400" dirty="0">
                <a:solidFill>
                  <a:schemeClr val="bg1"/>
                </a:solidFill>
                <a:latin typeface="Verdana" panose="020B0604030504040204" pitchFamily="34" charset="0"/>
                <a:ea typeface="Verdana" panose="020B0604030504040204" pitchFamily="34" charset="0"/>
              </a:rPr>
              <a:t>Who To Contact</a:t>
            </a:r>
          </a:p>
        </p:txBody>
      </p:sp>
      <p:sp>
        <p:nvSpPr>
          <p:cNvPr id="14" name="TextBox 13">
            <a:extLst>
              <a:ext uri="{FF2B5EF4-FFF2-40B4-BE49-F238E27FC236}">
                <a16:creationId xmlns:a16="http://schemas.microsoft.com/office/drawing/2014/main" id="{37356309-2198-4C61-83DC-95AA1F889833}"/>
              </a:ext>
            </a:extLst>
          </p:cNvPr>
          <p:cNvSpPr txBox="1"/>
          <p:nvPr/>
        </p:nvSpPr>
        <p:spPr>
          <a:xfrm>
            <a:off x="10196726" y="2574195"/>
            <a:ext cx="1191352" cy="307777"/>
          </a:xfrm>
          <a:prstGeom prst="rect">
            <a:avLst/>
          </a:prstGeom>
          <a:noFill/>
        </p:spPr>
        <p:txBody>
          <a:bodyPr wrap="none" rtlCol="0">
            <a:spAutoFit/>
          </a:bodyPr>
          <a:lstStyle/>
          <a:p>
            <a:pPr algn="r"/>
            <a:r>
              <a:rPr lang="en-US" sz="1400" dirty="0">
                <a:solidFill>
                  <a:schemeClr val="bg1"/>
                </a:solidFill>
                <a:latin typeface="Verdana" panose="020B0604030504040204" pitchFamily="34" charset="0"/>
                <a:ea typeface="Verdana" panose="020B0604030504040204" pitchFamily="34" charset="0"/>
              </a:rPr>
              <a:t>What Is It?</a:t>
            </a:r>
          </a:p>
        </p:txBody>
      </p:sp>
      <p:sp>
        <p:nvSpPr>
          <p:cNvPr id="23" name="TextBox 22">
            <a:extLst>
              <a:ext uri="{FF2B5EF4-FFF2-40B4-BE49-F238E27FC236}">
                <a16:creationId xmlns:a16="http://schemas.microsoft.com/office/drawing/2014/main" id="{38B51090-BD8C-4ADD-A809-9CDEF8DED773}"/>
              </a:ext>
            </a:extLst>
          </p:cNvPr>
          <p:cNvSpPr txBox="1"/>
          <p:nvPr/>
        </p:nvSpPr>
        <p:spPr>
          <a:xfrm>
            <a:off x="3742790" y="266790"/>
            <a:ext cx="3533083" cy="769441"/>
          </a:xfrm>
          <a:prstGeom prst="rect">
            <a:avLst/>
          </a:prstGeom>
          <a:noFill/>
        </p:spPr>
        <p:txBody>
          <a:bodyPr wrap="none" rtlCol="0">
            <a:spAutoFit/>
          </a:bodyPr>
          <a:lstStyle/>
          <a:p>
            <a:pPr algn="ctr"/>
            <a:r>
              <a:rPr lang="en-US" sz="4400" b="1" spc="120" dirty="0">
                <a:solidFill>
                  <a:srgbClr val="64CDE2"/>
                </a:solidFill>
                <a:ea typeface="Verdana" panose="020B0604030504040204" pitchFamily="34" charset="0"/>
              </a:rPr>
              <a:t>How It Works</a:t>
            </a:r>
          </a:p>
        </p:txBody>
      </p:sp>
      <p:cxnSp>
        <p:nvCxnSpPr>
          <p:cNvPr id="25" name="Straight Connector 24">
            <a:extLst>
              <a:ext uri="{FF2B5EF4-FFF2-40B4-BE49-F238E27FC236}">
                <a16:creationId xmlns:a16="http://schemas.microsoft.com/office/drawing/2014/main" id="{BD0F241D-258F-475B-A0AA-D85E5F56207C}"/>
              </a:ext>
            </a:extLst>
          </p:cNvPr>
          <p:cNvCxnSpPr/>
          <p:nvPr/>
        </p:nvCxnSpPr>
        <p:spPr>
          <a:xfrm>
            <a:off x="11601325" y="5429587"/>
            <a:ext cx="0" cy="1428413"/>
          </a:xfrm>
          <a:prstGeom prst="line">
            <a:avLst/>
          </a:prstGeom>
          <a:noFill/>
          <a:ln w="38100">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7" name="Freeform: Shape 26">
            <a:extLst>
              <a:ext uri="{FF2B5EF4-FFF2-40B4-BE49-F238E27FC236}">
                <a16:creationId xmlns:a16="http://schemas.microsoft.com/office/drawing/2014/main" id="{7FB0D8AA-086E-4C1E-9A2C-39DF608FE7E6}"/>
              </a:ext>
            </a:extLst>
          </p:cNvPr>
          <p:cNvSpPr/>
          <p:nvPr/>
        </p:nvSpPr>
        <p:spPr>
          <a:xfrm>
            <a:off x="9660834" y="5655756"/>
            <a:ext cx="207247" cy="120303"/>
          </a:xfrm>
          <a:custGeom>
            <a:avLst/>
            <a:gdLst>
              <a:gd name="connsiteX0" fmla="*/ 0 w 164706"/>
              <a:gd name="connsiteY0" fmla="*/ 11359 h 85192"/>
              <a:gd name="connsiteX1" fmla="*/ 90872 w 164706"/>
              <a:gd name="connsiteY1" fmla="*/ 85192 h 85192"/>
              <a:gd name="connsiteX2" fmla="*/ 164706 w 164706"/>
              <a:gd name="connsiteY2" fmla="*/ 0 h 85192"/>
            </a:gdLst>
            <a:ahLst/>
            <a:cxnLst>
              <a:cxn ang="0">
                <a:pos x="connsiteX0" y="connsiteY0"/>
              </a:cxn>
              <a:cxn ang="0">
                <a:pos x="connsiteX1" y="connsiteY1"/>
              </a:cxn>
              <a:cxn ang="0">
                <a:pos x="connsiteX2" y="connsiteY2"/>
              </a:cxn>
            </a:cxnLst>
            <a:rect l="l" t="t" r="r" b="b"/>
            <a:pathLst>
              <a:path w="164706" h="85192">
                <a:moveTo>
                  <a:pt x="0" y="11359"/>
                </a:moveTo>
                <a:lnTo>
                  <a:pt x="90872" y="85192"/>
                </a:lnTo>
                <a:lnTo>
                  <a:pt x="164706" y="0"/>
                </a:lnTo>
              </a:path>
            </a:pathLst>
          </a:custGeom>
          <a:noFill/>
          <a:ln w="38100">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19AB3"/>
              </a:solidFill>
            </a:endParaRPr>
          </a:p>
        </p:txBody>
      </p:sp>
      <p:cxnSp>
        <p:nvCxnSpPr>
          <p:cNvPr id="28" name="Straight Connector 27">
            <a:extLst>
              <a:ext uri="{FF2B5EF4-FFF2-40B4-BE49-F238E27FC236}">
                <a16:creationId xmlns:a16="http://schemas.microsoft.com/office/drawing/2014/main" id="{C6940858-9E97-41CA-9F50-B1209B4B4599}"/>
              </a:ext>
            </a:extLst>
          </p:cNvPr>
          <p:cNvCxnSpPr/>
          <p:nvPr/>
        </p:nvCxnSpPr>
        <p:spPr>
          <a:xfrm>
            <a:off x="11601325" y="5429587"/>
            <a:ext cx="0" cy="1428413"/>
          </a:xfrm>
          <a:prstGeom prst="line">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cxnSp>
      <p:sp>
        <p:nvSpPr>
          <p:cNvPr id="29" name="TextBox 28">
            <a:extLst>
              <a:ext uri="{FF2B5EF4-FFF2-40B4-BE49-F238E27FC236}">
                <a16:creationId xmlns:a16="http://schemas.microsoft.com/office/drawing/2014/main" id="{FFDF9400-C5AB-487F-899A-4729C95C8627}"/>
              </a:ext>
            </a:extLst>
          </p:cNvPr>
          <p:cNvSpPr txBox="1"/>
          <p:nvPr/>
        </p:nvSpPr>
        <p:spPr>
          <a:xfrm>
            <a:off x="9877593" y="5573399"/>
            <a:ext cx="1636345" cy="276999"/>
          </a:xfrm>
          <a:prstGeom prst="rect">
            <a:avLst/>
          </a:prstGeom>
          <a:noFill/>
        </p:spPr>
        <p:txBody>
          <a:bodyPr wrap="none" rtlCol="0">
            <a:spAutoFit/>
          </a:bodyPr>
          <a:lstStyle/>
          <a:p>
            <a:r>
              <a:rPr lang="en-US" sz="1200" b="1" cap="all" spc="120" dirty="0">
                <a:solidFill>
                  <a:schemeClr val="bg1"/>
                </a:solidFill>
                <a:latin typeface="Verdana" panose="020B0604030504040204" pitchFamily="34" charset="0"/>
                <a:ea typeface="Verdana" panose="020B0604030504040204" pitchFamily="34" charset="0"/>
              </a:rPr>
              <a:t>Scroll Down</a:t>
            </a:r>
          </a:p>
        </p:txBody>
      </p:sp>
      <p:sp>
        <p:nvSpPr>
          <p:cNvPr id="31" name="Freeform: Shape 30">
            <a:extLst>
              <a:ext uri="{FF2B5EF4-FFF2-40B4-BE49-F238E27FC236}">
                <a16:creationId xmlns:a16="http://schemas.microsoft.com/office/drawing/2014/main" id="{96E4047F-963A-465A-87C8-CF2FCA261F0D}"/>
              </a:ext>
            </a:extLst>
          </p:cNvPr>
          <p:cNvSpPr/>
          <p:nvPr/>
        </p:nvSpPr>
        <p:spPr>
          <a:xfrm flipV="1">
            <a:off x="9988597" y="373776"/>
            <a:ext cx="207247" cy="120303"/>
          </a:xfrm>
          <a:custGeom>
            <a:avLst/>
            <a:gdLst>
              <a:gd name="connsiteX0" fmla="*/ 0 w 164706"/>
              <a:gd name="connsiteY0" fmla="*/ 11359 h 85192"/>
              <a:gd name="connsiteX1" fmla="*/ 90872 w 164706"/>
              <a:gd name="connsiteY1" fmla="*/ 85192 h 85192"/>
              <a:gd name="connsiteX2" fmla="*/ 164706 w 164706"/>
              <a:gd name="connsiteY2" fmla="*/ 0 h 85192"/>
            </a:gdLst>
            <a:ahLst/>
            <a:cxnLst>
              <a:cxn ang="0">
                <a:pos x="connsiteX0" y="connsiteY0"/>
              </a:cxn>
              <a:cxn ang="0">
                <a:pos x="connsiteX1" y="connsiteY1"/>
              </a:cxn>
              <a:cxn ang="0">
                <a:pos x="connsiteX2" y="connsiteY2"/>
              </a:cxn>
            </a:cxnLst>
            <a:rect l="l" t="t" r="r" b="b"/>
            <a:pathLst>
              <a:path w="164706" h="85192">
                <a:moveTo>
                  <a:pt x="0" y="11359"/>
                </a:moveTo>
                <a:lnTo>
                  <a:pt x="90872" y="85192"/>
                </a:lnTo>
                <a:lnTo>
                  <a:pt x="164706" y="0"/>
                </a:lnTo>
              </a:path>
            </a:pathLst>
          </a:custGeom>
          <a:noFill/>
          <a:ln w="38100">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19AB3"/>
              </a:solidFill>
            </a:endParaRPr>
          </a:p>
        </p:txBody>
      </p:sp>
      <p:cxnSp>
        <p:nvCxnSpPr>
          <p:cNvPr id="32" name="Straight Connector 31">
            <a:extLst>
              <a:ext uri="{FF2B5EF4-FFF2-40B4-BE49-F238E27FC236}">
                <a16:creationId xmlns:a16="http://schemas.microsoft.com/office/drawing/2014/main" id="{E036A868-6D6F-4269-A2B9-92BCF64E93DA}"/>
              </a:ext>
            </a:extLst>
          </p:cNvPr>
          <p:cNvCxnSpPr/>
          <p:nvPr/>
        </p:nvCxnSpPr>
        <p:spPr>
          <a:xfrm>
            <a:off x="11650786" y="147607"/>
            <a:ext cx="0" cy="1428413"/>
          </a:xfrm>
          <a:prstGeom prst="line">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cxnSp>
      <p:sp>
        <p:nvSpPr>
          <p:cNvPr id="33" name="TextBox 32">
            <a:extLst>
              <a:ext uri="{FF2B5EF4-FFF2-40B4-BE49-F238E27FC236}">
                <a16:creationId xmlns:a16="http://schemas.microsoft.com/office/drawing/2014/main" id="{35068FCE-DF2E-4F09-A3FA-3C6BBD467106}"/>
              </a:ext>
            </a:extLst>
          </p:cNvPr>
          <p:cNvSpPr txBox="1"/>
          <p:nvPr/>
        </p:nvSpPr>
        <p:spPr>
          <a:xfrm>
            <a:off x="10228076" y="291419"/>
            <a:ext cx="1280159" cy="276999"/>
          </a:xfrm>
          <a:prstGeom prst="rect">
            <a:avLst/>
          </a:prstGeom>
          <a:noFill/>
        </p:spPr>
        <p:txBody>
          <a:bodyPr wrap="none" rtlCol="0">
            <a:spAutoFit/>
          </a:bodyPr>
          <a:lstStyle/>
          <a:p>
            <a:r>
              <a:rPr lang="en-US" sz="1200" b="1" cap="all" spc="120" dirty="0">
                <a:solidFill>
                  <a:schemeClr val="bg1"/>
                </a:solidFill>
                <a:latin typeface="Verdana" panose="020B0604030504040204" pitchFamily="34" charset="0"/>
                <a:ea typeface="Verdana" panose="020B0604030504040204" pitchFamily="34" charset="0"/>
              </a:rPr>
              <a:t>Scroll up</a:t>
            </a:r>
          </a:p>
        </p:txBody>
      </p:sp>
      <p:sp>
        <p:nvSpPr>
          <p:cNvPr id="36" name="TextBox 35">
            <a:extLst>
              <a:ext uri="{FF2B5EF4-FFF2-40B4-BE49-F238E27FC236}">
                <a16:creationId xmlns:a16="http://schemas.microsoft.com/office/drawing/2014/main" id="{57E4A877-DF74-41F9-A74F-DA17C6FE987A}"/>
              </a:ext>
            </a:extLst>
          </p:cNvPr>
          <p:cNvSpPr txBox="1"/>
          <p:nvPr/>
        </p:nvSpPr>
        <p:spPr>
          <a:xfrm>
            <a:off x="4645833" y="1254224"/>
            <a:ext cx="4897141" cy="5262979"/>
          </a:xfrm>
          <a:prstGeom prst="rect">
            <a:avLst/>
          </a:prstGeom>
          <a:noFill/>
        </p:spPr>
        <p:txBody>
          <a:bodyPr wrap="square" rtlCol="0">
            <a:spAutoFit/>
          </a:bodyPr>
          <a:lstStyle/>
          <a:p>
            <a:r>
              <a:rPr lang="en-US" sz="1400" dirty="0">
                <a:solidFill>
                  <a:schemeClr val="bg1"/>
                </a:solidFill>
              </a:rPr>
              <a:t>We</a:t>
            </a:r>
            <a:r>
              <a:rPr lang="en-US" sz="1400" dirty="0"/>
              <a:t> </a:t>
            </a:r>
            <a:r>
              <a:rPr lang="en-US" sz="1400" dirty="0">
                <a:solidFill>
                  <a:schemeClr val="bg1"/>
                </a:solidFill>
              </a:rPr>
              <a:t>start by doing a geophysical survey to characterize the near surface soils down to 9 feet. That enables us to understand uniformed soil areas and where to position the soil sensors to define a correct plan for precision irrigation. We use electromagnetic terrain conductivity and ground penetrating radar surveys to map the vineyard or orchard.</a:t>
            </a:r>
          </a:p>
          <a:p>
            <a:endParaRPr lang="en-US" sz="1400" dirty="0">
              <a:solidFill>
                <a:schemeClr val="bg1"/>
              </a:solidFill>
            </a:endParaRPr>
          </a:p>
          <a:p>
            <a:r>
              <a:rPr lang="en-US" sz="1400" dirty="0">
                <a:solidFill>
                  <a:schemeClr val="bg1"/>
                </a:solidFill>
              </a:rPr>
              <a:t>Once we have mapped the vineyard or orchard, we install our Internet-based soil sensors in the active root zone and measure everything from soil texture to soil moisture and temperature.</a:t>
            </a:r>
          </a:p>
          <a:p>
            <a:endParaRPr lang="en-US" sz="1400" dirty="0">
              <a:solidFill>
                <a:schemeClr val="bg1"/>
              </a:solidFill>
            </a:endParaRPr>
          </a:p>
          <a:p>
            <a:r>
              <a:rPr lang="en-US" sz="1400" dirty="0">
                <a:solidFill>
                  <a:schemeClr val="bg1"/>
                </a:solidFill>
              </a:rPr>
              <a:t>An Arduino Pro single-board computer transmits data from the soil sensors to the Internet over a Low Range Wide Area Network (</a:t>
            </a:r>
            <a:r>
              <a:rPr lang="en-US" sz="1400" dirty="0" err="1">
                <a:solidFill>
                  <a:schemeClr val="bg1"/>
                </a:solidFill>
              </a:rPr>
              <a:t>LoRaWAN</a:t>
            </a:r>
            <a:r>
              <a:rPr lang="en-US" sz="1400" dirty="0">
                <a:solidFill>
                  <a:schemeClr val="bg1"/>
                </a:solidFill>
              </a:rPr>
              <a:t>) gateway. Using </a:t>
            </a:r>
            <a:r>
              <a:rPr lang="en-US" sz="1400" dirty="0" err="1">
                <a:solidFill>
                  <a:schemeClr val="bg1"/>
                </a:solidFill>
              </a:rPr>
              <a:t>LoRa</a:t>
            </a:r>
            <a:r>
              <a:rPr lang="en-US" sz="1400" dirty="0">
                <a:solidFill>
                  <a:schemeClr val="bg1"/>
                </a:solidFill>
              </a:rPr>
              <a:t>, a license-free, long-range wireless technology, we can connect up to 300 sensor stations at a time across a 6 miles radius. All components are FCC approved.</a:t>
            </a:r>
          </a:p>
          <a:p>
            <a:endParaRPr lang="en-US" sz="1400" dirty="0">
              <a:solidFill>
                <a:schemeClr val="bg1"/>
              </a:solidFill>
            </a:endParaRPr>
          </a:p>
          <a:p>
            <a:r>
              <a:rPr lang="en-US" sz="1400" dirty="0">
                <a:solidFill>
                  <a:schemeClr val="bg1"/>
                </a:solidFill>
              </a:rPr>
              <a:t>Each sensor station is designed for continuous unattended operation, and is powered by a small solar panel. The battery charger keeps the battery fully charged to keep the system working during the night and during periods with dense cloud cover. It has a built-in power switch that delivers power to active sensors, saving power by activating the sensors only when a measurement is taken. </a:t>
            </a:r>
          </a:p>
        </p:txBody>
      </p:sp>
      <p:pic>
        <p:nvPicPr>
          <p:cNvPr id="39" name="Picture 38">
            <a:extLst>
              <a:ext uri="{FF2B5EF4-FFF2-40B4-BE49-F238E27FC236}">
                <a16:creationId xmlns:a16="http://schemas.microsoft.com/office/drawing/2014/main" id="{81D2EC55-6529-4FFE-8D4A-1F6DCB1E1744}"/>
              </a:ext>
            </a:extLst>
          </p:cNvPr>
          <p:cNvPicPr>
            <a:picLocks noChangeAspect="1"/>
          </p:cNvPicPr>
          <p:nvPr/>
        </p:nvPicPr>
        <p:blipFill>
          <a:blip r:embed="rId6"/>
          <a:stretch>
            <a:fillRect/>
          </a:stretch>
        </p:blipFill>
        <p:spPr>
          <a:xfrm>
            <a:off x="1031006" y="3975691"/>
            <a:ext cx="3331740" cy="2630251"/>
          </a:xfrm>
          <a:prstGeom prst="rect">
            <a:avLst/>
          </a:prstGeom>
        </p:spPr>
      </p:pic>
      <p:pic>
        <p:nvPicPr>
          <p:cNvPr id="30" name="Picture 29">
            <a:extLst>
              <a:ext uri="{FF2B5EF4-FFF2-40B4-BE49-F238E27FC236}">
                <a16:creationId xmlns:a16="http://schemas.microsoft.com/office/drawing/2014/main" id="{0E6B7624-2F33-47FD-BE02-CB807E3CDC20}"/>
              </a:ext>
            </a:extLst>
          </p:cNvPr>
          <p:cNvPicPr>
            <a:picLocks noChangeAspect="1"/>
          </p:cNvPicPr>
          <p:nvPr/>
        </p:nvPicPr>
        <p:blipFill rotWithShape="1">
          <a:blip r:embed="rId7">
            <a:extLst>
              <a:ext uri="{28A0092B-C50C-407E-A947-70E740481C1C}">
                <a14:useLocalDpi xmlns:a14="http://schemas.microsoft.com/office/drawing/2010/main" val="0"/>
              </a:ext>
            </a:extLst>
          </a:blip>
          <a:srcRect l="11704" r="26234"/>
          <a:stretch/>
        </p:blipFill>
        <p:spPr>
          <a:xfrm rot="5400000">
            <a:off x="1325565" y="905703"/>
            <a:ext cx="2761281" cy="3336984"/>
          </a:xfrm>
          <a:prstGeom prst="rect">
            <a:avLst/>
          </a:prstGeom>
        </p:spPr>
      </p:pic>
      <p:sp>
        <p:nvSpPr>
          <p:cNvPr id="40" name="Freeform 1005">
            <a:extLst>
              <a:ext uri="{FF2B5EF4-FFF2-40B4-BE49-F238E27FC236}">
                <a16:creationId xmlns:a16="http://schemas.microsoft.com/office/drawing/2014/main" id="{AEF376FA-FE9F-4B12-BD44-B45D557F9F2D}"/>
              </a:ext>
            </a:extLst>
          </p:cNvPr>
          <p:cNvSpPr>
            <a:spLocks noEditPoints="1"/>
          </p:cNvSpPr>
          <p:nvPr/>
        </p:nvSpPr>
        <p:spPr bwMode="auto">
          <a:xfrm>
            <a:off x="374727" y="40442"/>
            <a:ext cx="593464" cy="516736"/>
          </a:xfrm>
          <a:custGeom>
            <a:avLst/>
            <a:gdLst>
              <a:gd name="T0" fmla="*/ 320 w 321"/>
              <a:gd name="T1" fmla="*/ 27 h 280"/>
              <a:gd name="T2" fmla="*/ 312 w 321"/>
              <a:gd name="T3" fmla="*/ 19 h 280"/>
              <a:gd name="T4" fmla="*/ 147 w 321"/>
              <a:gd name="T5" fmla="*/ 32 h 280"/>
              <a:gd name="T6" fmla="*/ 133 w 321"/>
              <a:gd name="T7" fmla="*/ 56 h 280"/>
              <a:gd name="T8" fmla="*/ 9 w 321"/>
              <a:gd name="T9" fmla="*/ 55 h 280"/>
              <a:gd name="T10" fmla="*/ 1 w 321"/>
              <a:gd name="T11" fmla="*/ 63 h 280"/>
              <a:gd name="T12" fmla="*/ 4 w 321"/>
              <a:gd name="T13" fmla="*/ 73 h 280"/>
              <a:gd name="T14" fmla="*/ 114 w 321"/>
              <a:gd name="T15" fmla="*/ 140 h 280"/>
              <a:gd name="T16" fmla="*/ 125 w 321"/>
              <a:gd name="T17" fmla="*/ 139 h 280"/>
              <a:gd name="T18" fmla="*/ 129 w 321"/>
              <a:gd name="T19" fmla="*/ 138 h 280"/>
              <a:gd name="T20" fmla="*/ 129 w 321"/>
              <a:gd name="T21" fmla="*/ 269 h 280"/>
              <a:gd name="T22" fmla="*/ 139 w 321"/>
              <a:gd name="T23" fmla="*/ 280 h 280"/>
              <a:gd name="T24" fmla="*/ 150 w 321"/>
              <a:gd name="T25" fmla="*/ 269 h 280"/>
              <a:gd name="T26" fmla="*/ 150 w 321"/>
              <a:gd name="T27" fmla="*/ 125 h 280"/>
              <a:gd name="T28" fmla="*/ 165 w 321"/>
              <a:gd name="T29" fmla="*/ 133 h 280"/>
              <a:gd name="T30" fmla="*/ 176 w 321"/>
              <a:gd name="T31" fmla="*/ 134 h 280"/>
              <a:gd name="T32" fmla="*/ 318 w 321"/>
              <a:gd name="T33" fmla="*/ 37 h 280"/>
              <a:gd name="T34" fmla="*/ 320 w 321"/>
              <a:gd name="T35" fmla="*/ 27 h 280"/>
              <a:gd name="T36" fmla="*/ 119 w 321"/>
              <a:gd name="T37" fmla="*/ 118 h 280"/>
              <a:gd name="T38" fmla="*/ 33 w 321"/>
              <a:gd name="T39" fmla="*/ 72 h 280"/>
              <a:gd name="T40" fmla="*/ 124 w 321"/>
              <a:gd name="T41" fmla="*/ 75 h 280"/>
              <a:gd name="T42" fmla="*/ 131 w 321"/>
              <a:gd name="T43" fmla="*/ 82 h 280"/>
              <a:gd name="T44" fmla="*/ 132 w 321"/>
              <a:gd name="T45" fmla="*/ 92 h 280"/>
              <a:gd name="T46" fmla="*/ 134 w 321"/>
              <a:gd name="T47" fmla="*/ 96 h 280"/>
              <a:gd name="T48" fmla="*/ 132 w 321"/>
              <a:gd name="T49" fmla="*/ 99 h 280"/>
              <a:gd name="T50" fmla="*/ 119 w 321"/>
              <a:gd name="T51" fmla="*/ 118 h 280"/>
              <a:gd name="T52" fmla="*/ 171 w 321"/>
              <a:gd name="T53" fmla="*/ 112 h 280"/>
              <a:gd name="T54" fmla="*/ 153 w 321"/>
              <a:gd name="T55" fmla="*/ 87 h 280"/>
              <a:gd name="T56" fmla="*/ 153 w 321"/>
              <a:gd name="T57" fmla="*/ 87 h 280"/>
              <a:gd name="T58" fmla="*/ 162 w 321"/>
              <a:gd name="T59" fmla="*/ 47 h 280"/>
              <a:gd name="T60" fmla="*/ 224 w 321"/>
              <a:gd name="T61" fmla="*/ 29 h 280"/>
              <a:gd name="T62" fmla="*/ 290 w 321"/>
              <a:gd name="T63" fmla="*/ 36 h 280"/>
              <a:gd name="T64" fmla="*/ 171 w 321"/>
              <a:gd name="T65" fmla="*/ 112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1" h="280">
                <a:moveTo>
                  <a:pt x="320" y="27"/>
                </a:moveTo>
                <a:cubicBezTo>
                  <a:pt x="319" y="23"/>
                  <a:pt x="316" y="20"/>
                  <a:pt x="312" y="19"/>
                </a:cubicBezTo>
                <a:cubicBezTo>
                  <a:pt x="229" y="0"/>
                  <a:pt x="173" y="4"/>
                  <a:pt x="147" y="32"/>
                </a:cubicBezTo>
                <a:cubicBezTo>
                  <a:pt x="140" y="40"/>
                  <a:pt x="136" y="48"/>
                  <a:pt x="133" y="56"/>
                </a:cubicBezTo>
                <a:cubicBezTo>
                  <a:pt x="110" y="41"/>
                  <a:pt x="68" y="41"/>
                  <a:pt x="9" y="55"/>
                </a:cubicBezTo>
                <a:cubicBezTo>
                  <a:pt x="5" y="56"/>
                  <a:pt x="2" y="59"/>
                  <a:pt x="1" y="63"/>
                </a:cubicBezTo>
                <a:cubicBezTo>
                  <a:pt x="0" y="66"/>
                  <a:pt x="1" y="70"/>
                  <a:pt x="4" y="73"/>
                </a:cubicBezTo>
                <a:cubicBezTo>
                  <a:pt x="11" y="81"/>
                  <a:pt x="71" y="140"/>
                  <a:pt x="114" y="140"/>
                </a:cubicBezTo>
                <a:cubicBezTo>
                  <a:pt x="118" y="140"/>
                  <a:pt x="122" y="140"/>
                  <a:pt x="125" y="139"/>
                </a:cubicBezTo>
                <a:cubicBezTo>
                  <a:pt x="126" y="139"/>
                  <a:pt x="127" y="138"/>
                  <a:pt x="129" y="138"/>
                </a:cubicBezTo>
                <a:cubicBezTo>
                  <a:pt x="129" y="269"/>
                  <a:pt x="129" y="269"/>
                  <a:pt x="129" y="269"/>
                </a:cubicBezTo>
                <a:cubicBezTo>
                  <a:pt x="129" y="275"/>
                  <a:pt x="133" y="280"/>
                  <a:pt x="139" y="280"/>
                </a:cubicBezTo>
                <a:cubicBezTo>
                  <a:pt x="145" y="280"/>
                  <a:pt x="150" y="275"/>
                  <a:pt x="150" y="269"/>
                </a:cubicBezTo>
                <a:cubicBezTo>
                  <a:pt x="150" y="125"/>
                  <a:pt x="150" y="125"/>
                  <a:pt x="150" y="125"/>
                </a:cubicBezTo>
                <a:cubicBezTo>
                  <a:pt x="154" y="129"/>
                  <a:pt x="160" y="132"/>
                  <a:pt x="165" y="133"/>
                </a:cubicBezTo>
                <a:cubicBezTo>
                  <a:pt x="169" y="134"/>
                  <a:pt x="173" y="134"/>
                  <a:pt x="176" y="134"/>
                </a:cubicBezTo>
                <a:cubicBezTo>
                  <a:pt x="230" y="134"/>
                  <a:pt x="309" y="47"/>
                  <a:pt x="318" y="37"/>
                </a:cubicBezTo>
                <a:cubicBezTo>
                  <a:pt x="320" y="34"/>
                  <a:pt x="321" y="30"/>
                  <a:pt x="320" y="27"/>
                </a:cubicBezTo>
                <a:close/>
                <a:moveTo>
                  <a:pt x="119" y="118"/>
                </a:moveTo>
                <a:cubicBezTo>
                  <a:pt x="100" y="124"/>
                  <a:pt x="61" y="97"/>
                  <a:pt x="33" y="72"/>
                </a:cubicBezTo>
                <a:cubicBezTo>
                  <a:pt x="92" y="60"/>
                  <a:pt x="116" y="68"/>
                  <a:pt x="124" y="75"/>
                </a:cubicBezTo>
                <a:cubicBezTo>
                  <a:pt x="127" y="77"/>
                  <a:pt x="129" y="80"/>
                  <a:pt x="131" y="82"/>
                </a:cubicBezTo>
                <a:cubicBezTo>
                  <a:pt x="131" y="87"/>
                  <a:pt x="132" y="91"/>
                  <a:pt x="132" y="92"/>
                </a:cubicBezTo>
                <a:cubicBezTo>
                  <a:pt x="133" y="94"/>
                  <a:pt x="133" y="95"/>
                  <a:pt x="134" y="96"/>
                </a:cubicBezTo>
                <a:cubicBezTo>
                  <a:pt x="133" y="97"/>
                  <a:pt x="133" y="98"/>
                  <a:pt x="132" y="99"/>
                </a:cubicBezTo>
                <a:cubicBezTo>
                  <a:pt x="129" y="116"/>
                  <a:pt x="122" y="118"/>
                  <a:pt x="119" y="118"/>
                </a:cubicBezTo>
                <a:close/>
                <a:moveTo>
                  <a:pt x="171" y="112"/>
                </a:moveTo>
                <a:cubicBezTo>
                  <a:pt x="168" y="112"/>
                  <a:pt x="158" y="109"/>
                  <a:pt x="153" y="87"/>
                </a:cubicBezTo>
                <a:cubicBezTo>
                  <a:pt x="153" y="87"/>
                  <a:pt x="153" y="87"/>
                  <a:pt x="153" y="87"/>
                </a:cubicBezTo>
                <a:cubicBezTo>
                  <a:pt x="153" y="86"/>
                  <a:pt x="147" y="63"/>
                  <a:pt x="162" y="47"/>
                </a:cubicBezTo>
                <a:cubicBezTo>
                  <a:pt x="171" y="38"/>
                  <a:pt x="189" y="29"/>
                  <a:pt x="224" y="29"/>
                </a:cubicBezTo>
                <a:cubicBezTo>
                  <a:pt x="241" y="29"/>
                  <a:pt x="263" y="31"/>
                  <a:pt x="290" y="36"/>
                </a:cubicBezTo>
                <a:cubicBezTo>
                  <a:pt x="253" y="74"/>
                  <a:pt x="198" y="119"/>
                  <a:pt x="171" y="112"/>
                </a:cubicBezTo>
                <a:close/>
              </a:path>
            </a:pathLst>
          </a:custGeom>
          <a:solidFill>
            <a:srgbClr val="64CDE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2" name="Freeform 428">
            <a:extLst>
              <a:ext uri="{FF2B5EF4-FFF2-40B4-BE49-F238E27FC236}">
                <a16:creationId xmlns:a16="http://schemas.microsoft.com/office/drawing/2014/main" id="{450F3CF7-1B1F-4A45-BA9C-72FA250208F0}"/>
              </a:ext>
            </a:extLst>
          </p:cNvPr>
          <p:cNvSpPr>
            <a:spLocks noEditPoints="1"/>
          </p:cNvSpPr>
          <p:nvPr/>
        </p:nvSpPr>
        <p:spPr bwMode="auto">
          <a:xfrm>
            <a:off x="422855" y="430010"/>
            <a:ext cx="419132" cy="586751"/>
          </a:xfrm>
          <a:custGeom>
            <a:avLst/>
            <a:gdLst>
              <a:gd name="T0" fmla="*/ 114 w 227"/>
              <a:gd name="T1" fmla="*/ 320 h 320"/>
              <a:gd name="T2" fmla="*/ 102 w 227"/>
              <a:gd name="T3" fmla="*/ 319 h 320"/>
              <a:gd name="T4" fmla="*/ 0 w 227"/>
              <a:gd name="T5" fmla="*/ 209 h 320"/>
              <a:gd name="T6" fmla="*/ 9 w 227"/>
              <a:gd name="T7" fmla="*/ 167 h 320"/>
              <a:gd name="T8" fmla="*/ 22 w 227"/>
              <a:gd name="T9" fmla="*/ 145 h 320"/>
              <a:gd name="T10" fmla="*/ 29 w 227"/>
              <a:gd name="T11" fmla="*/ 136 h 320"/>
              <a:gd name="T12" fmla="*/ 62 w 227"/>
              <a:gd name="T13" fmla="*/ 93 h 320"/>
              <a:gd name="T14" fmla="*/ 92 w 227"/>
              <a:gd name="T15" fmla="*/ 20 h 320"/>
              <a:gd name="T16" fmla="*/ 112 w 227"/>
              <a:gd name="T17" fmla="*/ 0 h 320"/>
              <a:gd name="T18" fmla="*/ 113 w 227"/>
              <a:gd name="T19" fmla="*/ 0 h 320"/>
              <a:gd name="T20" fmla="*/ 115 w 227"/>
              <a:gd name="T21" fmla="*/ 0 h 320"/>
              <a:gd name="T22" fmla="*/ 116 w 227"/>
              <a:gd name="T23" fmla="*/ 0 h 320"/>
              <a:gd name="T24" fmla="*/ 135 w 227"/>
              <a:gd name="T25" fmla="*/ 20 h 320"/>
              <a:gd name="T26" fmla="*/ 165 w 227"/>
              <a:gd name="T27" fmla="*/ 93 h 320"/>
              <a:gd name="T28" fmla="*/ 199 w 227"/>
              <a:gd name="T29" fmla="*/ 136 h 320"/>
              <a:gd name="T30" fmla="*/ 206 w 227"/>
              <a:gd name="T31" fmla="*/ 145 h 320"/>
              <a:gd name="T32" fmla="*/ 219 w 227"/>
              <a:gd name="T33" fmla="*/ 167 h 320"/>
              <a:gd name="T34" fmla="*/ 227 w 227"/>
              <a:gd name="T35" fmla="*/ 209 h 320"/>
              <a:gd name="T36" fmla="*/ 125 w 227"/>
              <a:gd name="T37" fmla="*/ 319 h 320"/>
              <a:gd name="T38" fmla="*/ 114 w 227"/>
              <a:gd name="T39" fmla="*/ 320 h 320"/>
              <a:gd name="T40" fmla="*/ 113 w 227"/>
              <a:gd name="T41" fmla="*/ 21 h 320"/>
              <a:gd name="T42" fmla="*/ 113 w 227"/>
              <a:gd name="T43" fmla="*/ 22 h 320"/>
              <a:gd name="T44" fmla="*/ 80 w 227"/>
              <a:gd name="T45" fmla="*/ 105 h 320"/>
              <a:gd name="T46" fmla="*/ 45 w 227"/>
              <a:gd name="T47" fmla="*/ 150 h 320"/>
              <a:gd name="T48" fmla="*/ 39 w 227"/>
              <a:gd name="T49" fmla="*/ 158 h 320"/>
              <a:gd name="T50" fmla="*/ 28 w 227"/>
              <a:gd name="T51" fmla="*/ 175 h 320"/>
              <a:gd name="T52" fmla="*/ 21 w 227"/>
              <a:gd name="T53" fmla="*/ 209 h 320"/>
              <a:gd name="T54" fmla="*/ 104 w 227"/>
              <a:gd name="T55" fmla="*/ 298 h 320"/>
              <a:gd name="T56" fmla="*/ 114 w 227"/>
              <a:gd name="T57" fmla="*/ 298 h 320"/>
              <a:gd name="T58" fmla="*/ 123 w 227"/>
              <a:gd name="T59" fmla="*/ 298 h 320"/>
              <a:gd name="T60" fmla="*/ 206 w 227"/>
              <a:gd name="T61" fmla="*/ 209 h 320"/>
              <a:gd name="T62" fmla="*/ 199 w 227"/>
              <a:gd name="T63" fmla="*/ 175 h 320"/>
              <a:gd name="T64" fmla="*/ 189 w 227"/>
              <a:gd name="T65" fmla="*/ 158 h 320"/>
              <a:gd name="T66" fmla="*/ 182 w 227"/>
              <a:gd name="T67" fmla="*/ 150 h 320"/>
              <a:gd name="T68" fmla="*/ 148 w 227"/>
              <a:gd name="T69" fmla="*/ 105 h 320"/>
              <a:gd name="T70" fmla="*/ 114 w 227"/>
              <a:gd name="T71" fmla="*/ 22 h 320"/>
              <a:gd name="T72" fmla="*/ 114 w 227"/>
              <a:gd name="T73" fmla="*/ 21 h 320"/>
              <a:gd name="T74" fmla="*/ 113 w 227"/>
              <a:gd name="T75" fmla="*/ 21 h 320"/>
              <a:gd name="T76" fmla="*/ 118 w 227"/>
              <a:gd name="T77" fmla="*/ 21 h 320"/>
              <a:gd name="T78" fmla="*/ 118 w 227"/>
              <a:gd name="T79" fmla="*/ 2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7" h="320">
                <a:moveTo>
                  <a:pt x="114" y="320"/>
                </a:moveTo>
                <a:cubicBezTo>
                  <a:pt x="107" y="320"/>
                  <a:pt x="102" y="319"/>
                  <a:pt x="102" y="319"/>
                </a:cubicBezTo>
                <a:cubicBezTo>
                  <a:pt x="44" y="313"/>
                  <a:pt x="0" y="266"/>
                  <a:pt x="0" y="209"/>
                </a:cubicBezTo>
                <a:cubicBezTo>
                  <a:pt x="0" y="194"/>
                  <a:pt x="6" y="174"/>
                  <a:pt x="9" y="167"/>
                </a:cubicBezTo>
                <a:cubicBezTo>
                  <a:pt x="11" y="160"/>
                  <a:pt x="16" y="153"/>
                  <a:pt x="22" y="145"/>
                </a:cubicBezTo>
                <a:cubicBezTo>
                  <a:pt x="23" y="143"/>
                  <a:pt x="25" y="140"/>
                  <a:pt x="29" y="136"/>
                </a:cubicBezTo>
                <a:cubicBezTo>
                  <a:pt x="37" y="126"/>
                  <a:pt x="50" y="110"/>
                  <a:pt x="62" y="93"/>
                </a:cubicBezTo>
                <a:cubicBezTo>
                  <a:pt x="74" y="75"/>
                  <a:pt x="88" y="47"/>
                  <a:pt x="92" y="20"/>
                </a:cubicBezTo>
                <a:cubicBezTo>
                  <a:pt x="92" y="8"/>
                  <a:pt x="101" y="0"/>
                  <a:pt x="112" y="0"/>
                </a:cubicBezTo>
                <a:cubicBezTo>
                  <a:pt x="112" y="0"/>
                  <a:pt x="112" y="0"/>
                  <a:pt x="113" y="0"/>
                </a:cubicBezTo>
                <a:cubicBezTo>
                  <a:pt x="113" y="0"/>
                  <a:pt x="114" y="0"/>
                  <a:pt x="115" y="0"/>
                </a:cubicBezTo>
                <a:cubicBezTo>
                  <a:pt x="115" y="0"/>
                  <a:pt x="115" y="0"/>
                  <a:pt x="116" y="0"/>
                </a:cubicBezTo>
                <a:cubicBezTo>
                  <a:pt x="127" y="0"/>
                  <a:pt x="135" y="8"/>
                  <a:pt x="135" y="20"/>
                </a:cubicBezTo>
                <a:cubicBezTo>
                  <a:pt x="139" y="47"/>
                  <a:pt x="154" y="75"/>
                  <a:pt x="165" y="93"/>
                </a:cubicBezTo>
                <a:cubicBezTo>
                  <a:pt x="177" y="110"/>
                  <a:pt x="191" y="126"/>
                  <a:pt x="199" y="136"/>
                </a:cubicBezTo>
                <a:cubicBezTo>
                  <a:pt x="202" y="140"/>
                  <a:pt x="204" y="143"/>
                  <a:pt x="206" y="145"/>
                </a:cubicBezTo>
                <a:cubicBezTo>
                  <a:pt x="212" y="153"/>
                  <a:pt x="216" y="160"/>
                  <a:pt x="219" y="167"/>
                </a:cubicBezTo>
                <a:cubicBezTo>
                  <a:pt x="222" y="174"/>
                  <a:pt x="227" y="194"/>
                  <a:pt x="227" y="209"/>
                </a:cubicBezTo>
                <a:cubicBezTo>
                  <a:pt x="227" y="266"/>
                  <a:pt x="184" y="313"/>
                  <a:pt x="125" y="319"/>
                </a:cubicBezTo>
                <a:cubicBezTo>
                  <a:pt x="125" y="319"/>
                  <a:pt x="120" y="320"/>
                  <a:pt x="114" y="320"/>
                </a:cubicBezTo>
                <a:close/>
                <a:moveTo>
                  <a:pt x="113" y="21"/>
                </a:moveTo>
                <a:cubicBezTo>
                  <a:pt x="113" y="22"/>
                  <a:pt x="113" y="22"/>
                  <a:pt x="113" y="22"/>
                </a:cubicBezTo>
                <a:cubicBezTo>
                  <a:pt x="109" y="54"/>
                  <a:pt x="93" y="84"/>
                  <a:pt x="80" y="105"/>
                </a:cubicBezTo>
                <a:cubicBezTo>
                  <a:pt x="67" y="123"/>
                  <a:pt x="53" y="140"/>
                  <a:pt x="45" y="150"/>
                </a:cubicBezTo>
                <a:cubicBezTo>
                  <a:pt x="42" y="153"/>
                  <a:pt x="40" y="156"/>
                  <a:pt x="39" y="158"/>
                </a:cubicBezTo>
                <a:cubicBezTo>
                  <a:pt x="34" y="164"/>
                  <a:pt x="30" y="170"/>
                  <a:pt x="28" y="175"/>
                </a:cubicBezTo>
                <a:cubicBezTo>
                  <a:pt x="26" y="181"/>
                  <a:pt x="21" y="198"/>
                  <a:pt x="21" y="209"/>
                </a:cubicBezTo>
                <a:cubicBezTo>
                  <a:pt x="21" y="255"/>
                  <a:pt x="57" y="293"/>
                  <a:pt x="104" y="298"/>
                </a:cubicBezTo>
                <a:cubicBezTo>
                  <a:pt x="104" y="298"/>
                  <a:pt x="109" y="298"/>
                  <a:pt x="114" y="298"/>
                </a:cubicBezTo>
                <a:cubicBezTo>
                  <a:pt x="119" y="298"/>
                  <a:pt x="123" y="298"/>
                  <a:pt x="123" y="298"/>
                </a:cubicBezTo>
                <a:cubicBezTo>
                  <a:pt x="171" y="293"/>
                  <a:pt x="206" y="255"/>
                  <a:pt x="206" y="209"/>
                </a:cubicBezTo>
                <a:cubicBezTo>
                  <a:pt x="206" y="198"/>
                  <a:pt x="201" y="181"/>
                  <a:pt x="199" y="175"/>
                </a:cubicBezTo>
                <a:cubicBezTo>
                  <a:pt x="197" y="170"/>
                  <a:pt x="193" y="164"/>
                  <a:pt x="189" y="158"/>
                </a:cubicBezTo>
                <a:cubicBezTo>
                  <a:pt x="187" y="156"/>
                  <a:pt x="185" y="153"/>
                  <a:pt x="182" y="150"/>
                </a:cubicBezTo>
                <a:cubicBezTo>
                  <a:pt x="174" y="140"/>
                  <a:pt x="160" y="123"/>
                  <a:pt x="148" y="105"/>
                </a:cubicBezTo>
                <a:cubicBezTo>
                  <a:pt x="134" y="84"/>
                  <a:pt x="118" y="54"/>
                  <a:pt x="114" y="22"/>
                </a:cubicBezTo>
                <a:cubicBezTo>
                  <a:pt x="114" y="22"/>
                  <a:pt x="114" y="22"/>
                  <a:pt x="114" y="21"/>
                </a:cubicBezTo>
                <a:cubicBezTo>
                  <a:pt x="114" y="21"/>
                  <a:pt x="114" y="21"/>
                  <a:pt x="113" y="21"/>
                </a:cubicBezTo>
                <a:close/>
                <a:moveTo>
                  <a:pt x="118" y="21"/>
                </a:moveTo>
                <a:cubicBezTo>
                  <a:pt x="118" y="21"/>
                  <a:pt x="118" y="21"/>
                  <a:pt x="118" y="21"/>
                </a:cubicBezTo>
                <a:close/>
              </a:path>
            </a:pathLst>
          </a:custGeom>
          <a:solidFill>
            <a:srgbClr val="64CDE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34356557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B676A595-CA40-456A-905B-EF27DD69B8A8}"/>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5414" name="think-cell Slide" r:id="rId4" imgW="501" imgH="502" progId="TCLayout.ActiveDocument.1">
                  <p:embed/>
                </p:oleObj>
              </mc:Choice>
              <mc:Fallback>
                <p:oleObj name="think-cell Slide" r:id="rId4" imgW="501" imgH="502" progId="TCLayout.ActiveDocument.1">
                  <p:embed/>
                  <p:pic>
                    <p:nvPicPr>
                      <p:cNvPr id="4" name="Object 3" hidden="1">
                        <a:extLst>
                          <a:ext uri="{FF2B5EF4-FFF2-40B4-BE49-F238E27FC236}">
                            <a16:creationId xmlns:a16="http://schemas.microsoft.com/office/drawing/2014/main" id="{B676A595-CA40-456A-905B-EF27DD69B8A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5" name="Rectangle 4">
            <a:extLst>
              <a:ext uri="{FF2B5EF4-FFF2-40B4-BE49-F238E27FC236}">
                <a16:creationId xmlns:a16="http://schemas.microsoft.com/office/drawing/2014/main" id="{42B0E24A-EC32-44DF-98AF-F36675A6C96A}"/>
              </a:ext>
            </a:extLst>
          </p:cNvPr>
          <p:cNvSpPr/>
          <p:nvPr/>
        </p:nvSpPr>
        <p:spPr>
          <a:xfrm>
            <a:off x="0" y="-3855"/>
            <a:ext cx="12192000" cy="5577254"/>
          </a:xfrm>
          <a:prstGeom prst="rect">
            <a:avLst/>
          </a:prstGeom>
          <a:solidFill>
            <a:srgbClr val="83768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422">
            <a:extLst>
              <a:ext uri="{FF2B5EF4-FFF2-40B4-BE49-F238E27FC236}">
                <a16:creationId xmlns:a16="http://schemas.microsoft.com/office/drawing/2014/main" id="{16CE1925-27A0-48CE-8429-57BD7664202D}"/>
              </a:ext>
            </a:extLst>
          </p:cNvPr>
          <p:cNvGrpSpPr>
            <a:grpSpLocks noChangeAspect="1"/>
          </p:cNvGrpSpPr>
          <p:nvPr/>
        </p:nvGrpSpPr>
        <p:grpSpPr bwMode="auto">
          <a:xfrm>
            <a:off x="11401013" y="2528181"/>
            <a:ext cx="367631" cy="367631"/>
            <a:chOff x="3131" y="1617"/>
            <a:chExt cx="340" cy="340"/>
          </a:xfrm>
          <a:solidFill>
            <a:srgbClr val="64CDE2"/>
          </a:solidFill>
        </p:grpSpPr>
        <p:sp>
          <p:nvSpPr>
            <p:cNvPr id="21" name="Freeform 423">
              <a:extLst>
                <a:ext uri="{FF2B5EF4-FFF2-40B4-BE49-F238E27FC236}">
                  <a16:creationId xmlns:a16="http://schemas.microsoft.com/office/drawing/2014/main" id="{9A227987-8FB2-47AB-A0FA-0BECA67A9126}"/>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2" name="Freeform 424">
              <a:extLst>
                <a:ext uri="{FF2B5EF4-FFF2-40B4-BE49-F238E27FC236}">
                  <a16:creationId xmlns:a16="http://schemas.microsoft.com/office/drawing/2014/main" id="{922AECDA-C1B3-402F-9FB9-6E2F3B022FA1}"/>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8" name="Group 422">
            <a:extLst>
              <a:ext uri="{FF2B5EF4-FFF2-40B4-BE49-F238E27FC236}">
                <a16:creationId xmlns:a16="http://schemas.microsoft.com/office/drawing/2014/main" id="{58C2947C-5B2A-4F02-BC70-AB6A2AAD71B3}"/>
              </a:ext>
            </a:extLst>
          </p:cNvPr>
          <p:cNvGrpSpPr>
            <a:grpSpLocks noChangeAspect="1"/>
          </p:cNvGrpSpPr>
          <p:nvPr/>
        </p:nvGrpSpPr>
        <p:grpSpPr bwMode="auto">
          <a:xfrm>
            <a:off x="11401013" y="3118882"/>
            <a:ext cx="367631" cy="367631"/>
            <a:chOff x="3131" y="1617"/>
            <a:chExt cx="340" cy="340"/>
          </a:xfrm>
          <a:solidFill>
            <a:srgbClr val="64CDE2"/>
          </a:solidFill>
        </p:grpSpPr>
        <p:sp>
          <p:nvSpPr>
            <p:cNvPr id="19" name="Freeform 423">
              <a:extLst>
                <a:ext uri="{FF2B5EF4-FFF2-40B4-BE49-F238E27FC236}">
                  <a16:creationId xmlns:a16="http://schemas.microsoft.com/office/drawing/2014/main" id="{F279989A-5455-46BB-BA66-F1E0B7312F48}"/>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 name="Freeform 424">
              <a:extLst>
                <a:ext uri="{FF2B5EF4-FFF2-40B4-BE49-F238E27FC236}">
                  <a16:creationId xmlns:a16="http://schemas.microsoft.com/office/drawing/2014/main" id="{C3D2F9E7-A251-4ED0-8C90-27E4E0741067}"/>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 name="Group 422">
            <a:extLst>
              <a:ext uri="{FF2B5EF4-FFF2-40B4-BE49-F238E27FC236}">
                <a16:creationId xmlns:a16="http://schemas.microsoft.com/office/drawing/2014/main" id="{6E133F28-B740-4F6F-B846-DB0B29258191}"/>
              </a:ext>
            </a:extLst>
          </p:cNvPr>
          <p:cNvGrpSpPr>
            <a:grpSpLocks noChangeAspect="1"/>
          </p:cNvGrpSpPr>
          <p:nvPr/>
        </p:nvGrpSpPr>
        <p:grpSpPr bwMode="auto">
          <a:xfrm>
            <a:off x="11401013" y="3709583"/>
            <a:ext cx="367631" cy="367631"/>
            <a:chOff x="3131" y="1617"/>
            <a:chExt cx="340" cy="340"/>
          </a:xfrm>
          <a:solidFill>
            <a:srgbClr val="64CDE2"/>
          </a:solidFill>
        </p:grpSpPr>
        <p:sp>
          <p:nvSpPr>
            <p:cNvPr id="17" name="Freeform 423">
              <a:extLst>
                <a:ext uri="{FF2B5EF4-FFF2-40B4-BE49-F238E27FC236}">
                  <a16:creationId xmlns:a16="http://schemas.microsoft.com/office/drawing/2014/main" id="{DCD53182-4332-4103-9971-E6461FF30342}"/>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 name="Freeform 424">
              <a:extLst>
                <a:ext uri="{FF2B5EF4-FFF2-40B4-BE49-F238E27FC236}">
                  <a16:creationId xmlns:a16="http://schemas.microsoft.com/office/drawing/2014/main" id="{3766C732-8284-452D-8AFE-C64C0AE1D5F0}"/>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0" name="Group 422">
            <a:extLst>
              <a:ext uri="{FF2B5EF4-FFF2-40B4-BE49-F238E27FC236}">
                <a16:creationId xmlns:a16="http://schemas.microsoft.com/office/drawing/2014/main" id="{CB2A6B4B-CF73-499E-8A77-7CF69D876DE6}"/>
              </a:ext>
            </a:extLst>
          </p:cNvPr>
          <p:cNvGrpSpPr>
            <a:grpSpLocks noChangeAspect="1"/>
          </p:cNvGrpSpPr>
          <p:nvPr/>
        </p:nvGrpSpPr>
        <p:grpSpPr bwMode="auto">
          <a:xfrm>
            <a:off x="11401013" y="4300284"/>
            <a:ext cx="367631" cy="367631"/>
            <a:chOff x="3131" y="1617"/>
            <a:chExt cx="340" cy="340"/>
          </a:xfrm>
          <a:solidFill>
            <a:srgbClr val="64CDE2"/>
          </a:solidFill>
        </p:grpSpPr>
        <p:sp>
          <p:nvSpPr>
            <p:cNvPr id="15" name="Freeform 423">
              <a:extLst>
                <a:ext uri="{FF2B5EF4-FFF2-40B4-BE49-F238E27FC236}">
                  <a16:creationId xmlns:a16="http://schemas.microsoft.com/office/drawing/2014/main" id="{40609194-FA1B-4B5B-866D-40A0B33AEB82}"/>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 name="Freeform 424">
              <a:extLst>
                <a:ext uri="{FF2B5EF4-FFF2-40B4-BE49-F238E27FC236}">
                  <a16:creationId xmlns:a16="http://schemas.microsoft.com/office/drawing/2014/main" id="{8DDE1260-FF39-4F7A-A71E-659314F2F4D9}"/>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1" name="TextBox 10">
            <a:extLst>
              <a:ext uri="{FF2B5EF4-FFF2-40B4-BE49-F238E27FC236}">
                <a16:creationId xmlns:a16="http://schemas.microsoft.com/office/drawing/2014/main" id="{5119B4B7-67AB-4BDC-964D-52D888CE5EBE}"/>
              </a:ext>
            </a:extLst>
          </p:cNvPr>
          <p:cNvSpPr txBox="1"/>
          <p:nvPr/>
        </p:nvSpPr>
        <p:spPr>
          <a:xfrm>
            <a:off x="10048241" y="3173662"/>
            <a:ext cx="1335110" cy="338554"/>
          </a:xfrm>
          <a:prstGeom prst="rect">
            <a:avLst/>
          </a:prstGeom>
          <a:noFill/>
        </p:spPr>
        <p:txBody>
          <a:bodyPr wrap="none" rtlCol="0">
            <a:spAutoFit/>
          </a:bodyPr>
          <a:lstStyle/>
          <a:p>
            <a:pPr algn="r"/>
            <a:r>
              <a:rPr lang="en-US" sz="1600" b="1" dirty="0">
                <a:solidFill>
                  <a:schemeClr val="bg1"/>
                </a:solidFill>
                <a:ea typeface="Verdana" panose="020B0604030504040204" pitchFamily="34" charset="0"/>
              </a:rPr>
              <a:t>How It Works</a:t>
            </a:r>
          </a:p>
        </p:txBody>
      </p:sp>
      <p:sp>
        <p:nvSpPr>
          <p:cNvPr id="12" name="TextBox 11">
            <a:extLst>
              <a:ext uri="{FF2B5EF4-FFF2-40B4-BE49-F238E27FC236}">
                <a16:creationId xmlns:a16="http://schemas.microsoft.com/office/drawing/2014/main" id="{31343996-C3B3-46C6-83D4-8692EAF1EEB7}"/>
              </a:ext>
            </a:extLst>
          </p:cNvPr>
          <p:cNvSpPr txBox="1"/>
          <p:nvPr/>
        </p:nvSpPr>
        <p:spPr>
          <a:xfrm>
            <a:off x="10069722" y="3740965"/>
            <a:ext cx="1313629" cy="338554"/>
          </a:xfrm>
          <a:prstGeom prst="rect">
            <a:avLst/>
          </a:prstGeom>
          <a:noFill/>
        </p:spPr>
        <p:txBody>
          <a:bodyPr wrap="none" rtlCol="0">
            <a:spAutoFit/>
          </a:bodyPr>
          <a:lstStyle/>
          <a:p>
            <a:pPr algn="r"/>
            <a:r>
              <a:rPr lang="en-US" sz="1600" dirty="0">
                <a:solidFill>
                  <a:schemeClr val="bg1"/>
                </a:solidFill>
                <a:ea typeface="Verdana" panose="020B0604030504040204" pitchFamily="34" charset="0"/>
              </a:rPr>
              <a:t>Why We Care</a:t>
            </a:r>
          </a:p>
        </p:txBody>
      </p:sp>
      <p:sp>
        <p:nvSpPr>
          <p:cNvPr id="13" name="TextBox 12">
            <a:extLst>
              <a:ext uri="{FF2B5EF4-FFF2-40B4-BE49-F238E27FC236}">
                <a16:creationId xmlns:a16="http://schemas.microsoft.com/office/drawing/2014/main" id="{ECC7A3A3-ABE7-4922-9756-9A0688F0B63D}"/>
              </a:ext>
            </a:extLst>
          </p:cNvPr>
          <p:cNvSpPr txBox="1"/>
          <p:nvPr/>
        </p:nvSpPr>
        <p:spPr>
          <a:xfrm>
            <a:off x="9873194" y="4330988"/>
            <a:ext cx="1510157" cy="338554"/>
          </a:xfrm>
          <a:prstGeom prst="rect">
            <a:avLst/>
          </a:prstGeom>
          <a:noFill/>
        </p:spPr>
        <p:txBody>
          <a:bodyPr wrap="none" rtlCol="0">
            <a:spAutoFit/>
          </a:bodyPr>
          <a:lstStyle/>
          <a:p>
            <a:pPr algn="r"/>
            <a:r>
              <a:rPr lang="en-US" sz="1600" dirty="0">
                <a:solidFill>
                  <a:schemeClr val="bg1"/>
                </a:solidFill>
                <a:ea typeface="Verdana" panose="020B0604030504040204" pitchFamily="34" charset="0"/>
              </a:rPr>
              <a:t>Who To Contact</a:t>
            </a:r>
          </a:p>
        </p:txBody>
      </p:sp>
      <p:sp>
        <p:nvSpPr>
          <p:cNvPr id="14" name="TextBox 13">
            <a:extLst>
              <a:ext uri="{FF2B5EF4-FFF2-40B4-BE49-F238E27FC236}">
                <a16:creationId xmlns:a16="http://schemas.microsoft.com/office/drawing/2014/main" id="{37356309-2198-4C61-83DC-95AA1F889833}"/>
              </a:ext>
            </a:extLst>
          </p:cNvPr>
          <p:cNvSpPr txBox="1"/>
          <p:nvPr/>
        </p:nvSpPr>
        <p:spPr>
          <a:xfrm>
            <a:off x="10309257" y="2574195"/>
            <a:ext cx="1078821" cy="338554"/>
          </a:xfrm>
          <a:prstGeom prst="rect">
            <a:avLst/>
          </a:prstGeom>
          <a:noFill/>
        </p:spPr>
        <p:txBody>
          <a:bodyPr wrap="none" rtlCol="0">
            <a:spAutoFit/>
          </a:bodyPr>
          <a:lstStyle/>
          <a:p>
            <a:pPr algn="r"/>
            <a:r>
              <a:rPr lang="en-US" sz="1600" dirty="0">
                <a:solidFill>
                  <a:schemeClr val="bg1"/>
                </a:solidFill>
                <a:ea typeface="Verdana" panose="020B0604030504040204" pitchFamily="34" charset="0"/>
              </a:rPr>
              <a:t>What Is It?</a:t>
            </a:r>
          </a:p>
        </p:txBody>
      </p:sp>
      <p:sp>
        <p:nvSpPr>
          <p:cNvPr id="27" name="Freeform: Shape 26">
            <a:extLst>
              <a:ext uri="{FF2B5EF4-FFF2-40B4-BE49-F238E27FC236}">
                <a16:creationId xmlns:a16="http://schemas.microsoft.com/office/drawing/2014/main" id="{7FB0D8AA-086E-4C1E-9A2C-39DF608FE7E6}"/>
              </a:ext>
            </a:extLst>
          </p:cNvPr>
          <p:cNvSpPr/>
          <p:nvPr/>
        </p:nvSpPr>
        <p:spPr>
          <a:xfrm>
            <a:off x="9660834" y="5852974"/>
            <a:ext cx="207247" cy="120303"/>
          </a:xfrm>
          <a:custGeom>
            <a:avLst/>
            <a:gdLst>
              <a:gd name="connsiteX0" fmla="*/ 0 w 164706"/>
              <a:gd name="connsiteY0" fmla="*/ 11359 h 85192"/>
              <a:gd name="connsiteX1" fmla="*/ 90872 w 164706"/>
              <a:gd name="connsiteY1" fmla="*/ 85192 h 85192"/>
              <a:gd name="connsiteX2" fmla="*/ 164706 w 164706"/>
              <a:gd name="connsiteY2" fmla="*/ 0 h 85192"/>
            </a:gdLst>
            <a:ahLst/>
            <a:cxnLst>
              <a:cxn ang="0">
                <a:pos x="connsiteX0" y="connsiteY0"/>
              </a:cxn>
              <a:cxn ang="0">
                <a:pos x="connsiteX1" y="connsiteY1"/>
              </a:cxn>
              <a:cxn ang="0">
                <a:pos x="connsiteX2" y="connsiteY2"/>
              </a:cxn>
            </a:cxnLst>
            <a:rect l="l" t="t" r="r" b="b"/>
            <a:pathLst>
              <a:path w="164706" h="85192">
                <a:moveTo>
                  <a:pt x="0" y="11359"/>
                </a:moveTo>
                <a:lnTo>
                  <a:pt x="90872" y="85192"/>
                </a:lnTo>
                <a:lnTo>
                  <a:pt x="164706" y="0"/>
                </a:lnTo>
              </a:path>
            </a:pathLst>
          </a:custGeom>
          <a:noFill/>
          <a:ln w="38100">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19AB3"/>
              </a:solidFill>
            </a:endParaRPr>
          </a:p>
        </p:txBody>
      </p:sp>
      <p:cxnSp>
        <p:nvCxnSpPr>
          <p:cNvPr id="28" name="Straight Connector 27">
            <a:extLst>
              <a:ext uri="{FF2B5EF4-FFF2-40B4-BE49-F238E27FC236}">
                <a16:creationId xmlns:a16="http://schemas.microsoft.com/office/drawing/2014/main" id="{C6940858-9E97-41CA-9F50-B1209B4B4599}"/>
              </a:ext>
            </a:extLst>
          </p:cNvPr>
          <p:cNvCxnSpPr>
            <a:cxnSpLocks/>
          </p:cNvCxnSpPr>
          <p:nvPr/>
        </p:nvCxnSpPr>
        <p:spPr>
          <a:xfrm>
            <a:off x="11601325" y="5776059"/>
            <a:ext cx="0" cy="1081941"/>
          </a:xfrm>
          <a:prstGeom prst="line">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cxnSp>
      <p:sp>
        <p:nvSpPr>
          <p:cNvPr id="29" name="TextBox 28">
            <a:extLst>
              <a:ext uri="{FF2B5EF4-FFF2-40B4-BE49-F238E27FC236}">
                <a16:creationId xmlns:a16="http://schemas.microsoft.com/office/drawing/2014/main" id="{FFDF9400-C5AB-487F-899A-4729C95C8627}"/>
              </a:ext>
            </a:extLst>
          </p:cNvPr>
          <p:cNvSpPr txBox="1"/>
          <p:nvPr/>
        </p:nvSpPr>
        <p:spPr>
          <a:xfrm>
            <a:off x="9877593" y="5770617"/>
            <a:ext cx="1636345" cy="276999"/>
          </a:xfrm>
          <a:prstGeom prst="rect">
            <a:avLst/>
          </a:prstGeom>
          <a:noFill/>
        </p:spPr>
        <p:txBody>
          <a:bodyPr wrap="none" rtlCol="0">
            <a:spAutoFit/>
          </a:bodyPr>
          <a:lstStyle/>
          <a:p>
            <a:r>
              <a:rPr lang="en-US" sz="1200" b="1" cap="all" spc="120" dirty="0">
                <a:solidFill>
                  <a:srgbClr val="837689"/>
                </a:solidFill>
                <a:latin typeface="Verdana" panose="020B0604030504040204" pitchFamily="34" charset="0"/>
                <a:ea typeface="Verdana" panose="020B0604030504040204" pitchFamily="34" charset="0"/>
              </a:rPr>
              <a:t>Scroll Down</a:t>
            </a:r>
          </a:p>
        </p:txBody>
      </p:sp>
      <p:sp>
        <p:nvSpPr>
          <p:cNvPr id="31" name="Freeform: Shape 30">
            <a:extLst>
              <a:ext uri="{FF2B5EF4-FFF2-40B4-BE49-F238E27FC236}">
                <a16:creationId xmlns:a16="http://schemas.microsoft.com/office/drawing/2014/main" id="{96E4047F-963A-465A-87C8-CF2FCA261F0D}"/>
              </a:ext>
            </a:extLst>
          </p:cNvPr>
          <p:cNvSpPr/>
          <p:nvPr/>
        </p:nvSpPr>
        <p:spPr>
          <a:xfrm flipV="1">
            <a:off x="9988597" y="373776"/>
            <a:ext cx="207247" cy="120303"/>
          </a:xfrm>
          <a:custGeom>
            <a:avLst/>
            <a:gdLst>
              <a:gd name="connsiteX0" fmla="*/ 0 w 164706"/>
              <a:gd name="connsiteY0" fmla="*/ 11359 h 85192"/>
              <a:gd name="connsiteX1" fmla="*/ 90872 w 164706"/>
              <a:gd name="connsiteY1" fmla="*/ 85192 h 85192"/>
              <a:gd name="connsiteX2" fmla="*/ 164706 w 164706"/>
              <a:gd name="connsiteY2" fmla="*/ 0 h 85192"/>
            </a:gdLst>
            <a:ahLst/>
            <a:cxnLst>
              <a:cxn ang="0">
                <a:pos x="connsiteX0" y="connsiteY0"/>
              </a:cxn>
              <a:cxn ang="0">
                <a:pos x="connsiteX1" y="connsiteY1"/>
              </a:cxn>
              <a:cxn ang="0">
                <a:pos x="connsiteX2" y="connsiteY2"/>
              </a:cxn>
            </a:cxnLst>
            <a:rect l="l" t="t" r="r" b="b"/>
            <a:pathLst>
              <a:path w="164706" h="85192">
                <a:moveTo>
                  <a:pt x="0" y="11359"/>
                </a:moveTo>
                <a:lnTo>
                  <a:pt x="90872" y="85192"/>
                </a:lnTo>
                <a:lnTo>
                  <a:pt x="164706" y="0"/>
                </a:lnTo>
              </a:path>
            </a:pathLst>
          </a:custGeom>
          <a:noFill/>
          <a:ln w="38100">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19AB3"/>
              </a:solidFill>
            </a:endParaRPr>
          </a:p>
        </p:txBody>
      </p:sp>
      <p:cxnSp>
        <p:nvCxnSpPr>
          <p:cNvPr id="32" name="Straight Connector 31">
            <a:extLst>
              <a:ext uri="{FF2B5EF4-FFF2-40B4-BE49-F238E27FC236}">
                <a16:creationId xmlns:a16="http://schemas.microsoft.com/office/drawing/2014/main" id="{E036A868-6D6F-4269-A2B9-92BCF64E93DA}"/>
              </a:ext>
            </a:extLst>
          </p:cNvPr>
          <p:cNvCxnSpPr/>
          <p:nvPr/>
        </p:nvCxnSpPr>
        <p:spPr>
          <a:xfrm>
            <a:off x="11650786" y="147607"/>
            <a:ext cx="0" cy="1428413"/>
          </a:xfrm>
          <a:prstGeom prst="line">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cxnSp>
      <p:sp>
        <p:nvSpPr>
          <p:cNvPr id="33" name="TextBox 32">
            <a:extLst>
              <a:ext uri="{FF2B5EF4-FFF2-40B4-BE49-F238E27FC236}">
                <a16:creationId xmlns:a16="http://schemas.microsoft.com/office/drawing/2014/main" id="{35068FCE-DF2E-4F09-A3FA-3C6BBD467106}"/>
              </a:ext>
            </a:extLst>
          </p:cNvPr>
          <p:cNvSpPr txBox="1"/>
          <p:nvPr/>
        </p:nvSpPr>
        <p:spPr>
          <a:xfrm>
            <a:off x="10228076" y="291419"/>
            <a:ext cx="1280159" cy="276999"/>
          </a:xfrm>
          <a:prstGeom prst="rect">
            <a:avLst/>
          </a:prstGeom>
          <a:noFill/>
        </p:spPr>
        <p:txBody>
          <a:bodyPr wrap="none" rtlCol="0">
            <a:spAutoFit/>
          </a:bodyPr>
          <a:lstStyle/>
          <a:p>
            <a:r>
              <a:rPr lang="en-US" sz="1200" b="1" cap="all" spc="120" dirty="0">
                <a:solidFill>
                  <a:schemeClr val="bg1"/>
                </a:solidFill>
                <a:latin typeface="Verdana" panose="020B0604030504040204" pitchFamily="34" charset="0"/>
                <a:ea typeface="Verdana" panose="020B0604030504040204" pitchFamily="34" charset="0"/>
              </a:rPr>
              <a:t>Scroll up</a:t>
            </a:r>
          </a:p>
        </p:txBody>
      </p:sp>
      <p:sp>
        <p:nvSpPr>
          <p:cNvPr id="34" name="TextBox 33">
            <a:extLst>
              <a:ext uri="{FF2B5EF4-FFF2-40B4-BE49-F238E27FC236}">
                <a16:creationId xmlns:a16="http://schemas.microsoft.com/office/drawing/2014/main" id="{41D03294-9AC8-4E51-8D8D-278AF0EC2578}"/>
              </a:ext>
            </a:extLst>
          </p:cNvPr>
          <p:cNvSpPr txBox="1"/>
          <p:nvPr/>
        </p:nvSpPr>
        <p:spPr>
          <a:xfrm>
            <a:off x="4645833" y="429480"/>
            <a:ext cx="4736485" cy="4832092"/>
          </a:xfrm>
          <a:prstGeom prst="rect">
            <a:avLst/>
          </a:prstGeom>
          <a:noFill/>
        </p:spPr>
        <p:txBody>
          <a:bodyPr wrap="square" rtlCol="0">
            <a:spAutoFit/>
          </a:bodyPr>
          <a:lstStyle/>
          <a:p>
            <a:r>
              <a:rPr lang="en-US" sz="1400" dirty="0">
                <a:solidFill>
                  <a:schemeClr val="bg1"/>
                </a:solidFill>
              </a:rPr>
              <a:t>An artificial intelligence system developed by UC Davis, and programmed in the free Python programming language environment, is used to calculate the exact amount of water needed per vine based on local weather-station data and daily evapotranspiration data</a:t>
            </a:r>
          </a:p>
          <a:p>
            <a:endParaRPr lang="en-US" sz="1400" dirty="0">
              <a:solidFill>
                <a:schemeClr val="bg1"/>
              </a:solidFill>
            </a:endParaRPr>
          </a:p>
          <a:p>
            <a:r>
              <a:rPr lang="en-US" sz="1400" dirty="0">
                <a:solidFill>
                  <a:schemeClr val="bg1"/>
                </a:solidFill>
              </a:rPr>
              <a:t>One single controller can support up to five irrigation valves. Common practice in vineyard and orchard management is to water only once a week. But our system can water every day and within specific time period to give the plants a better chance to pick up all the moisture and replace.</a:t>
            </a:r>
          </a:p>
          <a:p>
            <a:endParaRPr lang="en-US" sz="1400" dirty="0">
              <a:solidFill>
                <a:schemeClr val="bg1"/>
              </a:solidFill>
            </a:endParaRPr>
          </a:p>
          <a:p>
            <a:r>
              <a:rPr lang="en-US" sz="1400" dirty="0">
                <a:solidFill>
                  <a:schemeClr val="bg1"/>
                </a:solidFill>
              </a:rPr>
              <a:t>Our computer system constantly monitor evapotranspiration and soil moisture, and can tell us when to start irrigating, as well as allowing us to remotely control the irrigation valves.  The system will automatically turn off the irrigation valves when the optimal soil moisture levels have been reached to save water and produce better fruit quality and yield.</a:t>
            </a:r>
          </a:p>
          <a:p>
            <a:endParaRPr lang="en-US" sz="1400" dirty="0">
              <a:solidFill>
                <a:schemeClr val="bg1"/>
              </a:solidFill>
            </a:endParaRPr>
          </a:p>
          <a:p>
            <a:r>
              <a:rPr lang="en-US" sz="1400" dirty="0">
                <a:solidFill>
                  <a:schemeClr val="bg1"/>
                </a:solidFill>
              </a:rPr>
              <a:t>The precise data also allow us to practice regulated deficit irrigation, to “stress” the vines during the setting period, and produce more concentrate fruit without killing the vine.</a:t>
            </a:r>
          </a:p>
        </p:txBody>
      </p:sp>
      <p:pic>
        <p:nvPicPr>
          <p:cNvPr id="3" name="Picture 2">
            <a:extLst>
              <a:ext uri="{FF2B5EF4-FFF2-40B4-BE49-F238E27FC236}">
                <a16:creationId xmlns:a16="http://schemas.microsoft.com/office/drawing/2014/main" id="{EE4C6C9A-982F-4521-9F5F-7ECF7CD15597}"/>
              </a:ext>
            </a:extLst>
          </p:cNvPr>
          <p:cNvPicPr>
            <a:picLocks noChangeAspect="1"/>
          </p:cNvPicPr>
          <p:nvPr/>
        </p:nvPicPr>
        <p:blipFill rotWithShape="1">
          <a:blip r:embed="rId6">
            <a:extLst>
              <a:ext uri="{28A0092B-C50C-407E-A947-70E740481C1C}">
                <a14:useLocalDpi xmlns:a14="http://schemas.microsoft.com/office/drawing/2010/main" val="0"/>
              </a:ext>
            </a:extLst>
          </a:blip>
          <a:srcRect l="26717" r="19438"/>
          <a:stretch/>
        </p:blipFill>
        <p:spPr>
          <a:xfrm rot="5400000">
            <a:off x="1501569" y="11072"/>
            <a:ext cx="2401922" cy="3345611"/>
          </a:xfrm>
          <a:prstGeom prst="rect">
            <a:avLst/>
          </a:prstGeom>
        </p:spPr>
      </p:pic>
      <p:pic>
        <p:nvPicPr>
          <p:cNvPr id="30" name="Picture 29">
            <a:extLst>
              <a:ext uri="{FF2B5EF4-FFF2-40B4-BE49-F238E27FC236}">
                <a16:creationId xmlns:a16="http://schemas.microsoft.com/office/drawing/2014/main" id="{903C1825-E1F0-469F-BC60-60CA5C61A402}"/>
              </a:ext>
            </a:extLst>
          </p:cNvPr>
          <p:cNvPicPr>
            <a:picLocks noChangeAspect="1"/>
          </p:cNvPicPr>
          <p:nvPr/>
        </p:nvPicPr>
        <p:blipFill rotWithShape="1">
          <a:blip r:embed="rId7">
            <a:extLst>
              <a:ext uri="{28A0092B-C50C-407E-A947-70E740481C1C}">
                <a14:useLocalDpi xmlns:a14="http://schemas.microsoft.com/office/drawing/2010/main" val="0"/>
              </a:ext>
            </a:extLst>
          </a:blip>
          <a:srcRect l="13438" r="33238"/>
          <a:stretch/>
        </p:blipFill>
        <p:spPr>
          <a:xfrm rot="5400000">
            <a:off x="1502116" y="2549846"/>
            <a:ext cx="2387893" cy="3358546"/>
          </a:xfrm>
          <a:prstGeom prst="rect">
            <a:avLst/>
          </a:prstGeom>
        </p:spPr>
      </p:pic>
    </p:spTree>
    <p:extLst>
      <p:ext uri="{BB962C8B-B14F-4D97-AF65-F5344CB8AC3E}">
        <p14:creationId xmlns:p14="http://schemas.microsoft.com/office/powerpoint/2010/main" val="35263723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A727D9CA-63D2-4FBC-AE9A-66BF6D69406C}"/>
              </a:ext>
            </a:extLst>
          </p:cNvPr>
          <p:cNvGraphicFramePr>
            <a:graphicFrameLocks noChangeAspect="1"/>
          </p:cNvGraphicFramePr>
          <p:nvPr>
            <p:custDataLst>
              <p:tags r:id="rId2"/>
            </p:custDataLst>
            <p:extLst>
              <p:ext uri="{D42A27DB-BD31-4B8C-83A1-F6EECF244321}">
                <p14:modId xmlns:p14="http://schemas.microsoft.com/office/powerpoint/2010/main" val="416726028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9296" name="think-cell Slide" r:id="rId4" imgW="501" imgH="502" progId="TCLayout.ActiveDocument.1">
                  <p:embed/>
                </p:oleObj>
              </mc:Choice>
              <mc:Fallback>
                <p:oleObj name="think-cell Slide" r:id="rId4" imgW="501" imgH="502" progId="TCLayout.ActiveDocument.1">
                  <p:embed/>
                  <p:pic>
                    <p:nvPicPr>
                      <p:cNvPr id="4" name="Object 3" hidden="1">
                        <a:extLst>
                          <a:ext uri="{FF2B5EF4-FFF2-40B4-BE49-F238E27FC236}">
                            <a16:creationId xmlns:a16="http://schemas.microsoft.com/office/drawing/2014/main" id="{A727D9CA-63D2-4FBC-AE9A-66BF6D69406C}"/>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pic>
        <p:nvPicPr>
          <p:cNvPr id="60" name="Picture 59">
            <a:extLst>
              <a:ext uri="{FF2B5EF4-FFF2-40B4-BE49-F238E27FC236}">
                <a16:creationId xmlns:a16="http://schemas.microsoft.com/office/drawing/2014/main" id="{1598C364-7206-4020-956B-7E352AB42713}"/>
              </a:ext>
            </a:extLst>
          </p:cNvPr>
          <p:cNvPicPr>
            <a:picLocks noChangeAspect="1"/>
          </p:cNvPicPr>
          <p:nvPr/>
        </p:nvPicPr>
        <p:blipFill>
          <a:blip r:embed="rId6"/>
          <a:stretch>
            <a:fillRect/>
          </a:stretch>
        </p:blipFill>
        <p:spPr>
          <a:xfrm>
            <a:off x="22274" y="0"/>
            <a:ext cx="12169725" cy="6858000"/>
          </a:xfrm>
          <a:prstGeom prst="rect">
            <a:avLst/>
          </a:prstGeom>
        </p:spPr>
      </p:pic>
      <p:sp>
        <p:nvSpPr>
          <p:cNvPr id="6" name="Rectangle 5">
            <a:extLst>
              <a:ext uri="{FF2B5EF4-FFF2-40B4-BE49-F238E27FC236}">
                <a16:creationId xmlns:a16="http://schemas.microsoft.com/office/drawing/2014/main" id="{D193A660-85F0-4F91-A507-4AC7E12E9211}"/>
              </a:ext>
            </a:extLst>
          </p:cNvPr>
          <p:cNvSpPr/>
          <p:nvPr/>
        </p:nvSpPr>
        <p:spPr>
          <a:xfrm>
            <a:off x="22274" y="0"/>
            <a:ext cx="9604215" cy="6857999"/>
          </a:xfrm>
          <a:prstGeom prst="rect">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lgn="ctr"/>
            <a:r>
              <a:rPr lang="en-US" sz="4400" b="1" spc="120" dirty="0">
                <a:solidFill>
                  <a:srgbClr val="64CDE2"/>
                </a:solidFill>
                <a:ea typeface="Verdana" panose="020B0604030504040204" pitchFamily="34" charset="0"/>
              </a:rPr>
              <a:t>Why We Care</a:t>
            </a:r>
          </a:p>
        </p:txBody>
      </p:sp>
      <p:grpSp>
        <p:nvGrpSpPr>
          <p:cNvPr id="33" name="Group 422">
            <a:extLst>
              <a:ext uri="{FF2B5EF4-FFF2-40B4-BE49-F238E27FC236}">
                <a16:creationId xmlns:a16="http://schemas.microsoft.com/office/drawing/2014/main" id="{A6A54C27-6C63-4903-A6B8-431AAADC370C}"/>
              </a:ext>
            </a:extLst>
          </p:cNvPr>
          <p:cNvGrpSpPr>
            <a:grpSpLocks noChangeAspect="1"/>
          </p:cNvGrpSpPr>
          <p:nvPr/>
        </p:nvGrpSpPr>
        <p:grpSpPr bwMode="auto">
          <a:xfrm>
            <a:off x="11401013" y="2119249"/>
            <a:ext cx="367631" cy="367631"/>
            <a:chOff x="3131" y="1617"/>
            <a:chExt cx="340" cy="340"/>
          </a:xfrm>
          <a:solidFill>
            <a:srgbClr val="64CDE2"/>
          </a:solidFill>
        </p:grpSpPr>
        <p:sp>
          <p:nvSpPr>
            <p:cNvPr id="47" name="Freeform 423">
              <a:extLst>
                <a:ext uri="{FF2B5EF4-FFF2-40B4-BE49-F238E27FC236}">
                  <a16:creationId xmlns:a16="http://schemas.microsoft.com/office/drawing/2014/main" id="{947C8A5A-965F-41A2-84FB-3AF413C9BDA6}"/>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8" name="Freeform 424">
              <a:extLst>
                <a:ext uri="{FF2B5EF4-FFF2-40B4-BE49-F238E27FC236}">
                  <a16:creationId xmlns:a16="http://schemas.microsoft.com/office/drawing/2014/main" id="{0D2DE529-784C-4A88-B58B-FE637289CC2A}"/>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4" name="Group 422">
            <a:extLst>
              <a:ext uri="{FF2B5EF4-FFF2-40B4-BE49-F238E27FC236}">
                <a16:creationId xmlns:a16="http://schemas.microsoft.com/office/drawing/2014/main" id="{FD937E3C-1CE3-4E25-96B3-C2A3EA4B9DC1}"/>
              </a:ext>
            </a:extLst>
          </p:cNvPr>
          <p:cNvGrpSpPr>
            <a:grpSpLocks noChangeAspect="1"/>
          </p:cNvGrpSpPr>
          <p:nvPr/>
        </p:nvGrpSpPr>
        <p:grpSpPr bwMode="auto">
          <a:xfrm>
            <a:off x="11401013" y="2709950"/>
            <a:ext cx="367631" cy="367631"/>
            <a:chOff x="3131" y="1617"/>
            <a:chExt cx="340" cy="340"/>
          </a:xfrm>
          <a:solidFill>
            <a:srgbClr val="64CDE2"/>
          </a:solidFill>
        </p:grpSpPr>
        <p:sp>
          <p:nvSpPr>
            <p:cNvPr id="45" name="Freeform 423">
              <a:extLst>
                <a:ext uri="{FF2B5EF4-FFF2-40B4-BE49-F238E27FC236}">
                  <a16:creationId xmlns:a16="http://schemas.microsoft.com/office/drawing/2014/main" id="{76FFFFD3-2464-45BB-8115-30C3D36F7B05}"/>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6" name="Freeform 424">
              <a:extLst>
                <a:ext uri="{FF2B5EF4-FFF2-40B4-BE49-F238E27FC236}">
                  <a16:creationId xmlns:a16="http://schemas.microsoft.com/office/drawing/2014/main" id="{B8E7B3C6-BE35-4A21-B53C-55770487F2A0}"/>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5" name="Group 422">
            <a:extLst>
              <a:ext uri="{FF2B5EF4-FFF2-40B4-BE49-F238E27FC236}">
                <a16:creationId xmlns:a16="http://schemas.microsoft.com/office/drawing/2014/main" id="{C437FD2E-B6BD-4438-B0F6-37DB264989AA}"/>
              </a:ext>
            </a:extLst>
          </p:cNvPr>
          <p:cNvGrpSpPr>
            <a:grpSpLocks noChangeAspect="1"/>
          </p:cNvGrpSpPr>
          <p:nvPr/>
        </p:nvGrpSpPr>
        <p:grpSpPr bwMode="auto">
          <a:xfrm>
            <a:off x="11401013" y="3300651"/>
            <a:ext cx="367631" cy="367631"/>
            <a:chOff x="3131" y="1617"/>
            <a:chExt cx="340" cy="340"/>
          </a:xfrm>
          <a:solidFill>
            <a:srgbClr val="64CDE2"/>
          </a:solidFill>
        </p:grpSpPr>
        <p:sp>
          <p:nvSpPr>
            <p:cNvPr id="43" name="Freeform 423">
              <a:extLst>
                <a:ext uri="{FF2B5EF4-FFF2-40B4-BE49-F238E27FC236}">
                  <a16:creationId xmlns:a16="http://schemas.microsoft.com/office/drawing/2014/main" id="{B848FEA2-4F15-4879-B20E-00BC7DAB876A}"/>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4" name="Freeform 424">
              <a:extLst>
                <a:ext uri="{FF2B5EF4-FFF2-40B4-BE49-F238E27FC236}">
                  <a16:creationId xmlns:a16="http://schemas.microsoft.com/office/drawing/2014/main" id="{36609960-BE20-4354-845B-7C6F82007B50}"/>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36" name="Group 422">
            <a:extLst>
              <a:ext uri="{FF2B5EF4-FFF2-40B4-BE49-F238E27FC236}">
                <a16:creationId xmlns:a16="http://schemas.microsoft.com/office/drawing/2014/main" id="{E2DAF0F6-8BD4-4964-83ED-BCDDFDF89A5F}"/>
              </a:ext>
            </a:extLst>
          </p:cNvPr>
          <p:cNvGrpSpPr>
            <a:grpSpLocks noChangeAspect="1"/>
          </p:cNvGrpSpPr>
          <p:nvPr/>
        </p:nvGrpSpPr>
        <p:grpSpPr bwMode="auto">
          <a:xfrm>
            <a:off x="11401013" y="3891352"/>
            <a:ext cx="367631" cy="367631"/>
            <a:chOff x="3131" y="1617"/>
            <a:chExt cx="340" cy="340"/>
          </a:xfrm>
          <a:solidFill>
            <a:srgbClr val="64CDE2"/>
          </a:solidFill>
        </p:grpSpPr>
        <p:sp>
          <p:nvSpPr>
            <p:cNvPr id="41" name="Freeform 423">
              <a:extLst>
                <a:ext uri="{FF2B5EF4-FFF2-40B4-BE49-F238E27FC236}">
                  <a16:creationId xmlns:a16="http://schemas.microsoft.com/office/drawing/2014/main" id="{FEBD5704-204A-43C9-BE7B-1B63FCFB8E91}"/>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42" name="Freeform 424">
              <a:extLst>
                <a:ext uri="{FF2B5EF4-FFF2-40B4-BE49-F238E27FC236}">
                  <a16:creationId xmlns:a16="http://schemas.microsoft.com/office/drawing/2014/main" id="{3698483C-0575-40F8-8BE4-6098AB0EEC43}"/>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37" name="TextBox 36">
            <a:extLst>
              <a:ext uri="{FF2B5EF4-FFF2-40B4-BE49-F238E27FC236}">
                <a16:creationId xmlns:a16="http://schemas.microsoft.com/office/drawing/2014/main" id="{7ECB49BB-084C-4FA0-8BEE-EEBE597321DE}"/>
              </a:ext>
            </a:extLst>
          </p:cNvPr>
          <p:cNvSpPr txBox="1"/>
          <p:nvPr/>
        </p:nvSpPr>
        <p:spPr>
          <a:xfrm>
            <a:off x="10075108" y="2764730"/>
            <a:ext cx="1308243" cy="338554"/>
          </a:xfrm>
          <a:prstGeom prst="rect">
            <a:avLst/>
          </a:prstGeom>
          <a:noFill/>
        </p:spPr>
        <p:txBody>
          <a:bodyPr wrap="none" rtlCol="0">
            <a:spAutoFit/>
          </a:bodyPr>
          <a:lstStyle/>
          <a:p>
            <a:pPr algn="r"/>
            <a:r>
              <a:rPr lang="en-US" sz="1600" dirty="0">
                <a:solidFill>
                  <a:schemeClr val="bg1"/>
                </a:solidFill>
                <a:ea typeface="Verdana" panose="020B0604030504040204" pitchFamily="34" charset="0"/>
              </a:rPr>
              <a:t>How It Works</a:t>
            </a:r>
          </a:p>
        </p:txBody>
      </p:sp>
      <p:sp>
        <p:nvSpPr>
          <p:cNvPr id="38" name="TextBox 37">
            <a:extLst>
              <a:ext uri="{FF2B5EF4-FFF2-40B4-BE49-F238E27FC236}">
                <a16:creationId xmlns:a16="http://schemas.microsoft.com/office/drawing/2014/main" id="{7B232B78-726C-4FC7-978A-060E8D459C6F}"/>
              </a:ext>
            </a:extLst>
          </p:cNvPr>
          <p:cNvSpPr txBox="1"/>
          <p:nvPr/>
        </p:nvSpPr>
        <p:spPr>
          <a:xfrm>
            <a:off x="10049844" y="3332033"/>
            <a:ext cx="1333507" cy="338554"/>
          </a:xfrm>
          <a:prstGeom prst="rect">
            <a:avLst/>
          </a:prstGeom>
          <a:noFill/>
        </p:spPr>
        <p:txBody>
          <a:bodyPr wrap="none" rtlCol="0">
            <a:spAutoFit/>
          </a:bodyPr>
          <a:lstStyle/>
          <a:p>
            <a:pPr algn="r"/>
            <a:r>
              <a:rPr lang="en-US" sz="1600" b="1" dirty="0">
                <a:solidFill>
                  <a:schemeClr val="bg1"/>
                </a:solidFill>
                <a:ea typeface="Verdana" panose="020B0604030504040204" pitchFamily="34" charset="0"/>
              </a:rPr>
              <a:t>Why We Care</a:t>
            </a:r>
          </a:p>
        </p:txBody>
      </p:sp>
      <p:sp>
        <p:nvSpPr>
          <p:cNvPr id="39" name="TextBox 38">
            <a:extLst>
              <a:ext uri="{FF2B5EF4-FFF2-40B4-BE49-F238E27FC236}">
                <a16:creationId xmlns:a16="http://schemas.microsoft.com/office/drawing/2014/main" id="{067C271D-BE63-4F80-8F3D-1FD9FB4C0271}"/>
              </a:ext>
            </a:extLst>
          </p:cNvPr>
          <p:cNvSpPr txBox="1"/>
          <p:nvPr/>
        </p:nvSpPr>
        <p:spPr>
          <a:xfrm>
            <a:off x="9849790" y="3922056"/>
            <a:ext cx="1533561" cy="338554"/>
          </a:xfrm>
          <a:prstGeom prst="rect">
            <a:avLst/>
          </a:prstGeom>
          <a:noFill/>
        </p:spPr>
        <p:txBody>
          <a:bodyPr wrap="none" rtlCol="0">
            <a:spAutoFit/>
          </a:bodyPr>
          <a:lstStyle/>
          <a:p>
            <a:pPr algn="r"/>
            <a:r>
              <a:rPr lang="en-US" sz="1600" dirty="0">
                <a:solidFill>
                  <a:schemeClr val="bg1"/>
                </a:solidFill>
                <a:ea typeface="Verdana" panose="020B0604030504040204" pitchFamily="34" charset="0"/>
              </a:rPr>
              <a:t>Who To Contact</a:t>
            </a:r>
          </a:p>
        </p:txBody>
      </p:sp>
      <p:sp>
        <p:nvSpPr>
          <p:cNvPr id="40" name="TextBox 39">
            <a:extLst>
              <a:ext uri="{FF2B5EF4-FFF2-40B4-BE49-F238E27FC236}">
                <a16:creationId xmlns:a16="http://schemas.microsoft.com/office/drawing/2014/main" id="{E918ED17-DB61-4FDC-8B43-A681E03CEFB8}"/>
              </a:ext>
            </a:extLst>
          </p:cNvPr>
          <p:cNvSpPr txBox="1"/>
          <p:nvPr/>
        </p:nvSpPr>
        <p:spPr>
          <a:xfrm>
            <a:off x="10309257" y="2165263"/>
            <a:ext cx="1078821" cy="338554"/>
          </a:xfrm>
          <a:prstGeom prst="rect">
            <a:avLst/>
          </a:prstGeom>
          <a:noFill/>
        </p:spPr>
        <p:txBody>
          <a:bodyPr wrap="none" rtlCol="0">
            <a:spAutoFit/>
          </a:bodyPr>
          <a:lstStyle/>
          <a:p>
            <a:pPr algn="r"/>
            <a:r>
              <a:rPr lang="en-US" sz="1600" dirty="0">
                <a:solidFill>
                  <a:schemeClr val="bg1"/>
                </a:solidFill>
                <a:ea typeface="Verdana" panose="020B0604030504040204" pitchFamily="34" charset="0"/>
              </a:rPr>
              <a:t>What Is It?</a:t>
            </a:r>
          </a:p>
        </p:txBody>
      </p:sp>
      <p:sp>
        <p:nvSpPr>
          <p:cNvPr id="51" name="Freeform: Shape 50">
            <a:extLst>
              <a:ext uri="{FF2B5EF4-FFF2-40B4-BE49-F238E27FC236}">
                <a16:creationId xmlns:a16="http://schemas.microsoft.com/office/drawing/2014/main" id="{B0AC2B5C-0E34-4F22-8010-751ADF63DF19}"/>
              </a:ext>
            </a:extLst>
          </p:cNvPr>
          <p:cNvSpPr/>
          <p:nvPr/>
        </p:nvSpPr>
        <p:spPr>
          <a:xfrm>
            <a:off x="9660834" y="5655756"/>
            <a:ext cx="207247" cy="120303"/>
          </a:xfrm>
          <a:custGeom>
            <a:avLst/>
            <a:gdLst>
              <a:gd name="connsiteX0" fmla="*/ 0 w 164706"/>
              <a:gd name="connsiteY0" fmla="*/ 11359 h 85192"/>
              <a:gd name="connsiteX1" fmla="*/ 90872 w 164706"/>
              <a:gd name="connsiteY1" fmla="*/ 85192 h 85192"/>
              <a:gd name="connsiteX2" fmla="*/ 164706 w 164706"/>
              <a:gd name="connsiteY2" fmla="*/ 0 h 85192"/>
            </a:gdLst>
            <a:ahLst/>
            <a:cxnLst>
              <a:cxn ang="0">
                <a:pos x="connsiteX0" y="connsiteY0"/>
              </a:cxn>
              <a:cxn ang="0">
                <a:pos x="connsiteX1" y="connsiteY1"/>
              </a:cxn>
              <a:cxn ang="0">
                <a:pos x="connsiteX2" y="connsiteY2"/>
              </a:cxn>
            </a:cxnLst>
            <a:rect l="l" t="t" r="r" b="b"/>
            <a:pathLst>
              <a:path w="164706" h="85192">
                <a:moveTo>
                  <a:pt x="0" y="11359"/>
                </a:moveTo>
                <a:lnTo>
                  <a:pt x="90872" y="85192"/>
                </a:lnTo>
                <a:lnTo>
                  <a:pt x="164706" y="0"/>
                </a:lnTo>
              </a:path>
            </a:pathLst>
          </a:custGeom>
          <a:noFill/>
          <a:ln w="38100">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19AB3"/>
              </a:solidFill>
            </a:endParaRPr>
          </a:p>
        </p:txBody>
      </p:sp>
      <p:sp>
        <p:nvSpPr>
          <p:cNvPr id="54" name="Freeform: Shape 53">
            <a:extLst>
              <a:ext uri="{FF2B5EF4-FFF2-40B4-BE49-F238E27FC236}">
                <a16:creationId xmlns:a16="http://schemas.microsoft.com/office/drawing/2014/main" id="{EE4CA5DA-1E28-45EA-8B10-6B397A39E7EF}"/>
              </a:ext>
            </a:extLst>
          </p:cNvPr>
          <p:cNvSpPr/>
          <p:nvPr/>
        </p:nvSpPr>
        <p:spPr>
          <a:xfrm flipV="1">
            <a:off x="9988597" y="373776"/>
            <a:ext cx="207247" cy="120303"/>
          </a:xfrm>
          <a:custGeom>
            <a:avLst/>
            <a:gdLst>
              <a:gd name="connsiteX0" fmla="*/ 0 w 164706"/>
              <a:gd name="connsiteY0" fmla="*/ 11359 h 85192"/>
              <a:gd name="connsiteX1" fmla="*/ 90872 w 164706"/>
              <a:gd name="connsiteY1" fmla="*/ 85192 h 85192"/>
              <a:gd name="connsiteX2" fmla="*/ 164706 w 164706"/>
              <a:gd name="connsiteY2" fmla="*/ 0 h 85192"/>
            </a:gdLst>
            <a:ahLst/>
            <a:cxnLst>
              <a:cxn ang="0">
                <a:pos x="connsiteX0" y="connsiteY0"/>
              </a:cxn>
              <a:cxn ang="0">
                <a:pos x="connsiteX1" y="connsiteY1"/>
              </a:cxn>
              <a:cxn ang="0">
                <a:pos x="connsiteX2" y="connsiteY2"/>
              </a:cxn>
            </a:cxnLst>
            <a:rect l="l" t="t" r="r" b="b"/>
            <a:pathLst>
              <a:path w="164706" h="85192">
                <a:moveTo>
                  <a:pt x="0" y="11359"/>
                </a:moveTo>
                <a:lnTo>
                  <a:pt x="90872" y="85192"/>
                </a:lnTo>
                <a:lnTo>
                  <a:pt x="164706" y="0"/>
                </a:lnTo>
              </a:path>
            </a:pathLst>
          </a:custGeom>
          <a:noFill/>
          <a:ln w="38100">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19AB3"/>
              </a:solidFill>
            </a:endParaRPr>
          </a:p>
        </p:txBody>
      </p:sp>
      <p:cxnSp>
        <p:nvCxnSpPr>
          <p:cNvPr id="55" name="Straight Connector 54">
            <a:extLst>
              <a:ext uri="{FF2B5EF4-FFF2-40B4-BE49-F238E27FC236}">
                <a16:creationId xmlns:a16="http://schemas.microsoft.com/office/drawing/2014/main" id="{C3DD5922-320C-45FF-8EFF-DACAF534E734}"/>
              </a:ext>
            </a:extLst>
          </p:cNvPr>
          <p:cNvCxnSpPr/>
          <p:nvPr/>
        </p:nvCxnSpPr>
        <p:spPr>
          <a:xfrm>
            <a:off x="11650786" y="147607"/>
            <a:ext cx="0" cy="1428413"/>
          </a:xfrm>
          <a:prstGeom prst="line">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cxnSp>
      <p:sp>
        <p:nvSpPr>
          <p:cNvPr id="56" name="TextBox 55">
            <a:extLst>
              <a:ext uri="{FF2B5EF4-FFF2-40B4-BE49-F238E27FC236}">
                <a16:creationId xmlns:a16="http://schemas.microsoft.com/office/drawing/2014/main" id="{B9676C66-D6C1-47A5-A8DC-1D6B7117FAF8}"/>
              </a:ext>
            </a:extLst>
          </p:cNvPr>
          <p:cNvSpPr txBox="1"/>
          <p:nvPr/>
        </p:nvSpPr>
        <p:spPr>
          <a:xfrm>
            <a:off x="10228076" y="291419"/>
            <a:ext cx="1280159" cy="276999"/>
          </a:xfrm>
          <a:prstGeom prst="rect">
            <a:avLst/>
          </a:prstGeom>
          <a:noFill/>
        </p:spPr>
        <p:txBody>
          <a:bodyPr wrap="none" rtlCol="0">
            <a:spAutoFit/>
          </a:bodyPr>
          <a:lstStyle/>
          <a:p>
            <a:r>
              <a:rPr lang="en-US" sz="1200" b="1" cap="all" spc="120" dirty="0">
                <a:solidFill>
                  <a:schemeClr val="bg1"/>
                </a:solidFill>
                <a:latin typeface="Verdana" panose="020B0604030504040204" pitchFamily="34" charset="0"/>
                <a:ea typeface="Verdana" panose="020B0604030504040204" pitchFamily="34" charset="0"/>
              </a:rPr>
              <a:t>Scroll up</a:t>
            </a:r>
          </a:p>
        </p:txBody>
      </p:sp>
      <p:cxnSp>
        <p:nvCxnSpPr>
          <p:cNvPr id="53" name="Straight Connector 52">
            <a:extLst>
              <a:ext uri="{FF2B5EF4-FFF2-40B4-BE49-F238E27FC236}">
                <a16:creationId xmlns:a16="http://schemas.microsoft.com/office/drawing/2014/main" id="{879ED0EC-C223-4A16-9461-E839EAF0044D}"/>
              </a:ext>
            </a:extLst>
          </p:cNvPr>
          <p:cNvCxnSpPr/>
          <p:nvPr/>
        </p:nvCxnSpPr>
        <p:spPr>
          <a:xfrm>
            <a:off x="11601325" y="5429587"/>
            <a:ext cx="0" cy="1428413"/>
          </a:xfrm>
          <a:prstGeom prst="line">
            <a:avLst/>
          </a:prstGeom>
          <a:noFill/>
          <a:ln w="38100">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57" name="Freeform: Shape 56">
            <a:extLst>
              <a:ext uri="{FF2B5EF4-FFF2-40B4-BE49-F238E27FC236}">
                <a16:creationId xmlns:a16="http://schemas.microsoft.com/office/drawing/2014/main" id="{C402A96C-3FF4-4463-9439-C9B263F2E3B5}"/>
              </a:ext>
            </a:extLst>
          </p:cNvPr>
          <p:cNvSpPr/>
          <p:nvPr/>
        </p:nvSpPr>
        <p:spPr>
          <a:xfrm>
            <a:off x="9660834" y="5655756"/>
            <a:ext cx="207247" cy="120303"/>
          </a:xfrm>
          <a:custGeom>
            <a:avLst/>
            <a:gdLst>
              <a:gd name="connsiteX0" fmla="*/ 0 w 164706"/>
              <a:gd name="connsiteY0" fmla="*/ 11359 h 85192"/>
              <a:gd name="connsiteX1" fmla="*/ 90872 w 164706"/>
              <a:gd name="connsiteY1" fmla="*/ 85192 h 85192"/>
              <a:gd name="connsiteX2" fmla="*/ 164706 w 164706"/>
              <a:gd name="connsiteY2" fmla="*/ 0 h 85192"/>
            </a:gdLst>
            <a:ahLst/>
            <a:cxnLst>
              <a:cxn ang="0">
                <a:pos x="connsiteX0" y="connsiteY0"/>
              </a:cxn>
              <a:cxn ang="0">
                <a:pos x="connsiteX1" y="connsiteY1"/>
              </a:cxn>
              <a:cxn ang="0">
                <a:pos x="connsiteX2" y="connsiteY2"/>
              </a:cxn>
            </a:cxnLst>
            <a:rect l="l" t="t" r="r" b="b"/>
            <a:pathLst>
              <a:path w="164706" h="85192">
                <a:moveTo>
                  <a:pt x="0" y="11359"/>
                </a:moveTo>
                <a:lnTo>
                  <a:pt x="90872" y="85192"/>
                </a:lnTo>
                <a:lnTo>
                  <a:pt x="164706" y="0"/>
                </a:lnTo>
              </a:path>
            </a:pathLst>
          </a:custGeom>
          <a:noFill/>
          <a:ln w="38100">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19AB3"/>
              </a:solidFill>
            </a:endParaRPr>
          </a:p>
        </p:txBody>
      </p:sp>
      <p:cxnSp>
        <p:nvCxnSpPr>
          <p:cNvPr id="58" name="Straight Connector 57">
            <a:extLst>
              <a:ext uri="{FF2B5EF4-FFF2-40B4-BE49-F238E27FC236}">
                <a16:creationId xmlns:a16="http://schemas.microsoft.com/office/drawing/2014/main" id="{9EE5A28F-B43E-400D-8ACD-45600C21731C}"/>
              </a:ext>
            </a:extLst>
          </p:cNvPr>
          <p:cNvCxnSpPr/>
          <p:nvPr/>
        </p:nvCxnSpPr>
        <p:spPr>
          <a:xfrm>
            <a:off x="11601325" y="5429587"/>
            <a:ext cx="0" cy="1428413"/>
          </a:xfrm>
          <a:prstGeom prst="line">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cxnSp>
      <p:sp>
        <p:nvSpPr>
          <p:cNvPr id="59" name="TextBox 58">
            <a:extLst>
              <a:ext uri="{FF2B5EF4-FFF2-40B4-BE49-F238E27FC236}">
                <a16:creationId xmlns:a16="http://schemas.microsoft.com/office/drawing/2014/main" id="{6D13146A-1FE3-4772-BA99-A6AA6CEA991B}"/>
              </a:ext>
            </a:extLst>
          </p:cNvPr>
          <p:cNvSpPr txBox="1"/>
          <p:nvPr/>
        </p:nvSpPr>
        <p:spPr>
          <a:xfrm>
            <a:off x="9877593" y="5573399"/>
            <a:ext cx="1636345" cy="276999"/>
          </a:xfrm>
          <a:prstGeom prst="rect">
            <a:avLst/>
          </a:prstGeom>
          <a:noFill/>
        </p:spPr>
        <p:txBody>
          <a:bodyPr wrap="none" rtlCol="0">
            <a:spAutoFit/>
          </a:bodyPr>
          <a:lstStyle/>
          <a:p>
            <a:r>
              <a:rPr lang="en-US" sz="1200" b="1" cap="all" spc="120" dirty="0">
                <a:solidFill>
                  <a:schemeClr val="bg1"/>
                </a:solidFill>
                <a:latin typeface="Verdana" panose="020B0604030504040204" pitchFamily="34" charset="0"/>
                <a:ea typeface="Verdana" panose="020B0604030504040204" pitchFamily="34" charset="0"/>
              </a:rPr>
              <a:t>Scroll Down</a:t>
            </a:r>
          </a:p>
        </p:txBody>
      </p:sp>
      <p:sp>
        <p:nvSpPr>
          <p:cNvPr id="61" name="TextBox 60">
            <a:extLst>
              <a:ext uri="{FF2B5EF4-FFF2-40B4-BE49-F238E27FC236}">
                <a16:creationId xmlns:a16="http://schemas.microsoft.com/office/drawing/2014/main" id="{BF32578C-218D-424D-9759-68F92AD1B80E}"/>
              </a:ext>
            </a:extLst>
          </p:cNvPr>
          <p:cNvSpPr txBox="1"/>
          <p:nvPr/>
        </p:nvSpPr>
        <p:spPr>
          <a:xfrm>
            <a:off x="4358219" y="1599548"/>
            <a:ext cx="5012885" cy="5047536"/>
          </a:xfrm>
          <a:prstGeom prst="rect">
            <a:avLst/>
          </a:prstGeom>
          <a:noFill/>
        </p:spPr>
        <p:txBody>
          <a:bodyPr wrap="square" rtlCol="0">
            <a:spAutoFit/>
          </a:bodyPr>
          <a:lstStyle/>
          <a:p>
            <a:r>
              <a:rPr lang="en-US" sz="1400" dirty="0"/>
              <a:t>According to The Economist, we are in a water crisis. A third of the world’s biggest groundwater systems are in danger of drying out. People living under severe water stress are expected to climb to as many as 3.2 billion by 2050, or 5.7 billion taking seasonal variation into account. And they will not just be in poor countries (see map). United States will also endure severe water shortage in the future.</a:t>
            </a:r>
          </a:p>
          <a:p>
            <a:endParaRPr lang="en-US" sz="1400" dirty="0"/>
          </a:p>
          <a:p>
            <a:r>
              <a:rPr lang="en-US" sz="1400" dirty="0"/>
              <a:t>The best way to solve the world’s water woes is to use less of it. For the world to reduce its use of water, the most obvious area in which to look for savings is where most water goes: agriculture.</a:t>
            </a:r>
          </a:p>
          <a:p>
            <a:endParaRPr lang="en-US" sz="1400" dirty="0"/>
          </a:p>
          <a:p>
            <a:r>
              <a:rPr lang="en-US" sz="1400" dirty="0"/>
              <a:t>In 2014, California passed the Sustainable Groundwater Management Act (SGMA), which sets forth the mission that groundwater resources be managed sustainable for long-term reliability. Regulations will be fully implemented throughout the state by 2022, and there is little doubt that regulations will have a significant impact. Farmers may be required to adhere to a plan designed to recharge the aquifer 1:1 for each gallon of water used in irrigation. </a:t>
            </a:r>
          </a:p>
          <a:p>
            <a:endParaRPr lang="en-US" sz="1400" dirty="0"/>
          </a:p>
          <a:p>
            <a:r>
              <a:rPr lang="en-US" sz="1400" dirty="0"/>
              <a:t>There are still a lot of details we don’t know, but, what we do know is the days of inexpensive water and laissez faire irrigation policies are at an end.   </a:t>
            </a:r>
          </a:p>
        </p:txBody>
      </p:sp>
      <p:sp>
        <p:nvSpPr>
          <p:cNvPr id="64" name="Rectangle 63">
            <a:extLst>
              <a:ext uri="{FF2B5EF4-FFF2-40B4-BE49-F238E27FC236}">
                <a16:creationId xmlns:a16="http://schemas.microsoft.com/office/drawing/2014/main" id="{6D494EA2-0C66-4144-9492-65CEA7A3C93D}"/>
              </a:ext>
            </a:extLst>
          </p:cNvPr>
          <p:cNvSpPr/>
          <p:nvPr/>
        </p:nvSpPr>
        <p:spPr>
          <a:xfrm>
            <a:off x="974792" y="827413"/>
            <a:ext cx="8187134" cy="646331"/>
          </a:xfrm>
          <a:prstGeom prst="rect">
            <a:avLst/>
          </a:prstGeom>
        </p:spPr>
        <p:txBody>
          <a:bodyPr wrap="square">
            <a:spAutoFit/>
          </a:bodyPr>
          <a:lstStyle/>
          <a:p>
            <a:pPr algn="ctr"/>
            <a:r>
              <a:rPr lang="en-US" i="1" dirty="0"/>
              <a:t>Approximately 70% of the world’s available drinking water is used by agriculture. Therefore, it makes sense to consider technology for optimizing agricultural water use. </a:t>
            </a:r>
          </a:p>
        </p:txBody>
      </p:sp>
      <p:pic>
        <p:nvPicPr>
          <p:cNvPr id="8" name="Picture 7">
            <a:extLst>
              <a:ext uri="{FF2B5EF4-FFF2-40B4-BE49-F238E27FC236}">
                <a16:creationId xmlns:a16="http://schemas.microsoft.com/office/drawing/2014/main" id="{01C6A5EA-A6AC-47CF-896A-6111815042A0}"/>
              </a:ext>
            </a:extLst>
          </p:cNvPr>
          <p:cNvPicPr>
            <a:picLocks noChangeAspect="1"/>
          </p:cNvPicPr>
          <p:nvPr/>
        </p:nvPicPr>
        <p:blipFill rotWithShape="1">
          <a:blip r:embed="rId7">
            <a:extLst>
              <a:ext uri="{28A0092B-C50C-407E-A947-70E740481C1C}">
                <a14:useLocalDpi xmlns:a14="http://schemas.microsoft.com/office/drawing/2010/main" val="0"/>
              </a:ext>
            </a:extLst>
          </a:blip>
          <a:srcRect t="3953"/>
          <a:stretch/>
        </p:blipFill>
        <p:spPr>
          <a:xfrm>
            <a:off x="540060" y="1582212"/>
            <a:ext cx="3623695" cy="2169832"/>
          </a:xfrm>
          <a:prstGeom prst="rect">
            <a:avLst/>
          </a:prstGeom>
        </p:spPr>
      </p:pic>
      <p:pic>
        <p:nvPicPr>
          <p:cNvPr id="65" name="Picture 64" descr="https://upload.wikimedia.org/wikipedia/commons/b/b1/Groundwaterimage.jpg">
            <a:extLst>
              <a:ext uri="{FF2B5EF4-FFF2-40B4-BE49-F238E27FC236}">
                <a16:creationId xmlns:a16="http://schemas.microsoft.com/office/drawing/2014/main" id="{044CDF52-468A-433B-8B1D-B23200D2F7CB}"/>
              </a:ext>
            </a:extLst>
          </p:cNvPr>
          <p:cNvPicPr/>
          <p:nvPr/>
        </p:nvPicPr>
        <p:blipFill>
          <a:blip r:embed="rId8">
            <a:extLst>
              <a:ext uri="{28A0092B-C50C-407E-A947-70E740481C1C}">
                <a14:useLocalDpi xmlns:a14="http://schemas.microsoft.com/office/drawing/2010/main" val="0"/>
              </a:ext>
            </a:extLst>
          </a:blip>
          <a:srcRect/>
          <a:stretch>
            <a:fillRect/>
          </a:stretch>
        </p:blipFill>
        <p:spPr bwMode="auto">
          <a:xfrm>
            <a:off x="540059" y="4093587"/>
            <a:ext cx="3623695" cy="2396853"/>
          </a:xfrm>
          <a:prstGeom prst="rect">
            <a:avLst/>
          </a:prstGeom>
          <a:noFill/>
          <a:ln>
            <a:noFill/>
          </a:ln>
        </p:spPr>
      </p:pic>
      <p:sp>
        <p:nvSpPr>
          <p:cNvPr id="66" name="Freeform 1005">
            <a:extLst>
              <a:ext uri="{FF2B5EF4-FFF2-40B4-BE49-F238E27FC236}">
                <a16:creationId xmlns:a16="http://schemas.microsoft.com/office/drawing/2014/main" id="{8FD1EF81-89D1-4A95-AB38-4201622777D6}"/>
              </a:ext>
            </a:extLst>
          </p:cNvPr>
          <p:cNvSpPr>
            <a:spLocks noEditPoints="1"/>
          </p:cNvSpPr>
          <p:nvPr/>
        </p:nvSpPr>
        <p:spPr bwMode="auto">
          <a:xfrm>
            <a:off x="374727" y="237658"/>
            <a:ext cx="593464" cy="516736"/>
          </a:xfrm>
          <a:custGeom>
            <a:avLst/>
            <a:gdLst>
              <a:gd name="T0" fmla="*/ 320 w 321"/>
              <a:gd name="T1" fmla="*/ 27 h 280"/>
              <a:gd name="T2" fmla="*/ 312 w 321"/>
              <a:gd name="T3" fmla="*/ 19 h 280"/>
              <a:gd name="T4" fmla="*/ 147 w 321"/>
              <a:gd name="T5" fmla="*/ 32 h 280"/>
              <a:gd name="T6" fmla="*/ 133 w 321"/>
              <a:gd name="T7" fmla="*/ 56 h 280"/>
              <a:gd name="T8" fmla="*/ 9 w 321"/>
              <a:gd name="T9" fmla="*/ 55 h 280"/>
              <a:gd name="T10" fmla="*/ 1 w 321"/>
              <a:gd name="T11" fmla="*/ 63 h 280"/>
              <a:gd name="T12" fmla="*/ 4 w 321"/>
              <a:gd name="T13" fmla="*/ 73 h 280"/>
              <a:gd name="T14" fmla="*/ 114 w 321"/>
              <a:gd name="T15" fmla="*/ 140 h 280"/>
              <a:gd name="T16" fmla="*/ 125 w 321"/>
              <a:gd name="T17" fmla="*/ 139 h 280"/>
              <a:gd name="T18" fmla="*/ 129 w 321"/>
              <a:gd name="T19" fmla="*/ 138 h 280"/>
              <a:gd name="T20" fmla="*/ 129 w 321"/>
              <a:gd name="T21" fmla="*/ 269 h 280"/>
              <a:gd name="T22" fmla="*/ 139 w 321"/>
              <a:gd name="T23" fmla="*/ 280 h 280"/>
              <a:gd name="T24" fmla="*/ 150 w 321"/>
              <a:gd name="T25" fmla="*/ 269 h 280"/>
              <a:gd name="T26" fmla="*/ 150 w 321"/>
              <a:gd name="T27" fmla="*/ 125 h 280"/>
              <a:gd name="T28" fmla="*/ 165 w 321"/>
              <a:gd name="T29" fmla="*/ 133 h 280"/>
              <a:gd name="T30" fmla="*/ 176 w 321"/>
              <a:gd name="T31" fmla="*/ 134 h 280"/>
              <a:gd name="T32" fmla="*/ 318 w 321"/>
              <a:gd name="T33" fmla="*/ 37 h 280"/>
              <a:gd name="T34" fmla="*/ 320 w 321"/>
              <a:gd name="T35" fmla="*/ 27 h 280"/>
              <a:gd name="T36" fmla="*/ 119 w 321"/>
              <a:gd name="T37" fmla="*/ 118 h 280"/>
              <a:gd name="T38" fmla="*/ 33 w 321"/>
              <a:gd name="T39" fmla="*/ 72 h 280"/>
              <a:gd name="T40" fmla="*/ 124 w 321"/>
              <a:gd name="T41" fmla="*/ 75 h 280"/>
              <a:gd name="T42" fmla="*/ 131 w 321"/>
              <a:gd name="T43" fmla="*/ 82 h 280"/>
              <a:gd name="T44" fmla="*/ 132 w 321"/>
              <a:gd name="T45" fmla="*/ 92 h 280"/>
              <a:gd name="T46" fmla="*/ 134 w 321"/>
              <a:gd name="T47" fmla="*/ 96 h 280"/>
              <a:gd name="T48" fmla="*/ 132 w 321"/>
              <a:gd name="T49" fmla="*/ 99 h 280"/>
              <a:gd name="T50" fmla="*/ 119 w 321"/>
              <a:gd name="T51" fmla="*/ 118 h 280"/>
              <a:gd name="T52" fmla="*/ 171 w 321"/>
              <a:gd name="T53" fmla="*/ 112 h 280"/>
              <a:gd name="T54" fmla="*/ 153 w 321"/>
              <a:gd name="T55" fmla="*/ 87 h 280"/>
              <a:gd name="T56" fmla="*/ 153 w 321"/>
              <a:gd name="T57" fmla="*/ 87 h 280"/>
              <a:gd name="T58" fmla="*/ 162 w 321"/>
              <a:gd name="T59" fmla="*/ 47 h 280"/>
              <a:gd name="T60" fmla="*/ 224 w 321"/>
              <a:gd name="T61" fmla="*/ 29 h 280"/>
              <a:gd name="T62" fmla="*/ 290 w 321"/>
              <a:gd name="T63" fmla="*/ 36 h 280"/>
              <a:gd name="T64" fmla="*/ 171 w 321"/>
              <a:gd name="T65" fmla="*/ 112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1" h="280">
                <a:moveTo>
                  <a:pt x="320" y="27"/>
                </a:moveTo>
                <a:cubicBezTo>
                  <a:pt x="319" y="23"/>
                  <a:pt x="316" y="20"/>
                  <a:pt x="312" y="19"/>
                </a:cubicBezTo>
                <a:cubicBezTo>
                  <a:pt x="229" y="0"/>
                  <a:pt x="173" y="4"/>
                  <a:pt x="147" y="32"/>
                </a:cubicBezTo>
                <a:cubicBezTo>
                  <a:pt x="140" y="40"/>
                  <a:pt x="136" y="48"/>
                  <a:pt x="133" y="56"/>
                </a:cubicBezTo>
                <a:cubicBezTo>
                  <a:pt x="110" y="41"/>
                  <a:pt x="68" y="41"/>
                  <a:pt x="9" y="55"/>
                </a:cubicBezTo>
                <a:cubicBezTo>
                  <a:pt x="5" y="56"/>
                  <a:pt x="2" y="59"/>
                  <a:pt x="1" y="63"/>
                </a:cubicBezTo>
                <a:cubicBezTo>
                  <a:pt x="0" y="66"/>
                  <a:pt x="1" y="70"/>
                  <a:pt x="4" y="73"/>
                </a:cubicBezTo>
                <a:cubicBezTo>
                  <a:pt x="11" y="81"/>
                  <a:pt x="71" y="140"/>
                  <a:pt x="114" y="140"/>
                </a:cubicBezTo>
                <a:cubicBezTo>
                  <a:pt x="118" y="140"/>
                  <a:pt x="122" y="140"/>
                  <a:pt x="125" y="139"/>
                </a:cubicBezTo>
                <a:cubicBezTo>
                  <a:pt x="126" y="139"/>
                  <a:pt x="127" y="138"/>
                  <a:pt x="129" y="138"/>
                </a:cubicBezTo>
                <a:cubicBezTo>
                  <a:pt x="129" y="269"/>
                  <a:pt x="129" y="269"/>
                  <a:pt x="129" y="269"/>
                </a:cubicBezTo>
                <a:cubicBezTo>
                  <a:pt x="129" y="275"/>
                  <a:pt x="133" y="280"/>
                  <a:pt x="139" y="280"/>
                </a:cubicBezTo>
                <a:cubicBezTo>
                  <a:pt x="145" y="280"/>
                  <a:pt x="150" y="275"/>
                  <a:pt x="150" y="269"/>
                </a:cubicBezTo>
                <a:cubicBezTo>
                  <a:pt x="150" y="125"/>
                  <a:pt x="150" y="125"/>
                  <a:pt x="150" y="125"/>
                </a:cubicBezTo>
                <a:cubicBezTo>
                  <a:pt x="154" y="129"/>
                  <a:pt x="160" y="132"/>
                  <a:pt x="165" y="133"/>
                </a:cubicBezTo>
                <a:cubicBezTo>
                  <a:pt x="169" y="134"/>
                  <a:pt x="173" y="134"/>
                  <a:pt x="176" y="134"/>
                </a:cubicBezTo>
                <a:cubicBezTo>
                  <a:pt x="230" y="134"/>
                  <a:pt x="309" y="47"/>
                  <a:pt x="318" y="37"/>
                </a:cubicBezTo>
                <a:cubicBezTo>
                  <a:pt x="320" y="34"/>
                  <a:pt x="321" y="30"/>
                  <a:pt x="320" y="27"/>
                </a:cubicBezTo>
                <a:close/>
                <a:moveTo>
                  <a:pt x="119" y="118"/>
                </a:moveTo>
                <a:cubicBezTo>
                  <a:pt x="100" y="124"/>
                  <a:pt x="61" y="97"/>
                  <a:pt x="33" y="72"/>
                </a:cubicBezTo>
                <a:cubicBezTo>
                  <a:pt x="92" y="60"/>
                  <a:pt x="116" y="68"/>
                  <a:pt x="124" y="75"/>
                </a:cubicBezTo>
                <a:cubicBezTo>
                  <a:pt x="127" y="77"/>
                  <a:pt x="129" y="80"/>
                  <a:pt x="131" y="82"/>
                </a:cubicBezTo>
                <a:cubicBezTo>
                  <a:pt x="131" y="87"/>
                  <a:pt x="132" y="91"/>
                  <a:pt x="132" y="92"/>
                </a:cubicBezTo>
                <a:cubicBezTo>
                  <a:pt x="133" y="94"/>
                  <a:pt x="133" y="95"/>
                  <a:pt x="134" y="96"/>
                </a:cubicBezTo>
                <a:cubicBezTo>
                  <a:pt x="133" y="97"/>
                  <a:pt x="133" y="98"/>
                  <a:pt x="132" y="99"/>
                </a:cubicBezTo>
                <a:cubicBezTo>
                  <a:pt x="129" y="116"/>
                  <a:pt x="122" y="118"/>
                  <a:pt x="119" y="118"/>
                </a:cubicBezTo>
                <a:close/>
                <a:moveTo>
                  <a:pt x="171" y="112"/>
                </a:moveTo>
                <a:cubicBezTo>
                  <a:pt x="168" y="112"/>
                  <a:pt x="158" y="109"/>
                  <a:pt x="153" y="87"/>
                </a:cubicBezTo>
                <a:cubicBezTo>
                  <a:pt x="153" y="87"/>
                  <a:pt x="153" y="87"/>
                  <a:pt x="153" y="87"/>
                </a:cubicBezTo>
                <a:cubicBezTo>
                  <a:pt x="153" y="86"/>
                  <a:pt x="147" y="63"/>
                  <a:pt x="162" y="47"/>
                </a:cubicBezTo>
                <a:cubicBezTo>
                  <a:pt x="171" y="38"/>
                  <a:pt x="189" y="29"/>
                  <a:pt x="224" y="29"/>
                </a:cubicBezTo>
                <a:cubicBezTo>
                  <a:pt x="241" y="29"/>
                  <a:pt x="263" y="31"/>
                  <a:pt x="290" y="36"/>
                </a:cubicBezTo>
                <a:cubicBezTo>
                  <a:pt x="253" y="74"/>
                  <a:pt x="198" y="119"/>
                  <a:pt x="171" y="112"/>
                </a:cubicBezTo>
                <a:close/>
              </a:path>
            </a:pathLst>
          </a:custGeom>
          <a:solidFill>
            <a:srgbClr val="64CDE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7" name="Freeform 428">
            <a:extLst>
              <a:ext uri="{FF2B5EF4-FFF2-40B4-BE49-F238E27FC236}">
                <a16:creationId xmlns:a16="http://schemas.microsoft.com/office/drawing/2014/main" id="{9A5A921E-0090-49CF-88C3-3BAE4F14006C}"/>
              </a:ext>
            </a:extLst>
          </p:cNvPr>
          <p:cNvSpPr>
            <a:spLocks noEditPoints="1"/>
          </p:cNvSpPr>
          <p:nvPr/>
        </p:nvSpPr>
        <p:spPr bwMode="auto">
          <a:xfrm>
            <a:off x="422855" y="627226"/>
            <a:ext cx="419132" cy="586751"/>
          </a:xfrm>
          <a:custGeom>
            <a:avLst/>
            <a:gdLst>
              <a:gd name="T0" fmla="*/ 114 w 227"/>
              <a:gd name="T1" fmla="*/ 320 h 320"/>
              <a:gd name="T2" fmla="*/ 102 w 227"/>
              <a:gd name="T3" fmla="*/ 319 h 320"/>
              <a:gd name="T4" fmla="*/ 0 w 227"/>
              <a:gd name="T5" fmla="*/ 209 h 320"/>
              <a:gd name="T6" fmla="*/ 9 w 227"/>
              <a:gd name="T7" fmla="*/ 167 h 320"/>
              <a:gd name="T8" fmla="*/ 22 w 227"/>
              <a:gd name="T9" fmla="*/ 145 h 320"/>
              <a:gd name="T10" fmla="*/ 29 w 227"/>
              <a:gd name="T11" fmla="*/ 136 h 320"/>
              <a:gd name="T12" fmla="*/ 62 w 227"/>
              <a:gd name="T13" fmla="*/ 93 h 320"/>
              <a:gd name="T14" fmla="*/ 92 w 227"/>
              <a:gd name="T15" fmla="*/ 20 h 320"/>
              <a:gd name="T16" fmla="*/ 112 w 227"/>
              <a:gd name="T17" fmla="*/ 0 h 320"/>
              <a:gd name="T18" fmla="*/ 113 w 227"/>
              <a:gd name="T19" fmla="*/ 0 h 320"/>
              <a:gd name="T20" fmla="*/ 115 w 227"/>
              <a:gd name="T21" fmla="*/ 0 h 320"/>
              <a:gd name="T22" fmla="*/ 116 w 227"/>
              <a:gd name="T23" fmla="*/ 0 h 320"/>
              <a:gd name="T24" fmla="*/ 135 w 227"/>
              <a:gd name="T25" fmla="*/ 20 h 320"/>
              <a:gd name="T26" fmla="*/ 165 w 227"/>
              <a:gd name="T27" fmla="*/ 93 h 320"/>
              <a:gd name="T28" fmla="*/ 199 w 227"/>
              <a:gd name="T29" fmla="*/ 136 h 320"/>
              <a:gd name="T30" fmla="*/ 206 w 227"/>
              <a:gd name="T31" fmla="*/ 145 h 320"/>
              <a:gd name="T32" fmla="*/ 219 w 227"/>
              <a:gd name="T33" fmla="*/ 167 h 320"/>
              <a:gd name="T34" fmla="*/ 227 w 227"/>
              <a:gd name="T35" fmla="*/ 209 h 320"/>
              <a:gd name="T36" fmla="*/ 125 w 227"/>
              <a:gd name="T37" fmla="*/ 319 h 320"/>
              <a:gd name="T38" fmla="*/ 114 w 227"/>
              <a:gd name="T39" fmla="*/ 320 h 320"/>
              <a:gd name="T40" fmla="*/ 113 w 227"/>
              <a:gd name="T41" fmla="*/ 21 h 320"/>
              <a:gd name="T42" fmla="*/ 113 w 227"/>
              <a:gd name="T43" fmla="*/ 22 h 320"/>
              <a:gd name="T44" fmla="*/ 80 w 227"/>
              <a:gd name="T45" fmla="*/ 105 h 320"/>
              <a:gd name="T46" fmla="*/ 45 w 227"/>
              <a:gd name="T47" fmla="*/ 150 h 320"/>
              <a:gd name="T48" fmla="*/ 39 w 227"/>
              <a:gd name="T49" fmla="*/ 158 h 320"/>
              <a:gd name="T50" fmla="*/ 28 w 227"/>
              <a:gd name="T51" fmla="*/ 175 h 320"/>
              <a:gd name="T52" fmla="*/ 21 w 227"/>
              <a:gd name="T53" fmla="*/ 209 h 320"/>
              <a:gd name="T54" fmla="*/ 104 w 227"/>
              <a:gd name="T55" fmla="*/ 298 h 320"/>
              <a:gd name="T56" fmla="*/ 114 w 227"/>
              <a:gd name="T57" fmla="*/ 298 h 320"/>
              <a:gd name="T58" fmla="*/ 123 w 227"/>
              <a:gd name="T59" fmla="*/ 298 h 320"/>
              <a:gd name="T60" fmla="*/ 206 w 227"/>
              <a:gd name="T61" fmla="*/ 209 h 320"/>
              <a:gd name="T62" fmla="*/ 199 w 227"/>
              <a:gd name="T63" fmla="*/ 175 h 320"/>
              <a:gd name="T64" fmla="*/ 189 w 227"/>
              <a:gd name="T65" fmla="*/ 158 h 320"/>
              <a:gd name="T66" fmla="*/ 182 w 227"/>
              <a:gd name="T67" fmla="*/ 150 h 320"/>
              <a:gd name="T68" fmla="*/ 148 w 227"/>
              <a:gd name="T69" fmla="*/ 105 h 320"/>
              <a:gd name="T70" fmla="*/ 114 w 227"/>
              <a:gd name="T71" fmla="*/ 22 h 320"/>
              <a:gd name="T72" fmla="*/ 114 w 227"/>
              <a:gd name="T73" fmla="*/ 21 h 320"/>
              <a:gd name="T74" fmla="*/ 113 w 227"/>
              <a:gd name="T75" fmla="*/ 21 h 320"/>
              <a:gd name="T76" fmla="*/ 118 w 227"/>
              <a:gd name="T77" fmla="*/ 21 h 320"/>
              <a:gd name="T78" fmla="*/ 118 w 227"/>
              <a:gd name="T79" fmla="*/ 2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7" h="320">
                <a:moveTo>
                  <a:pt x="114" y="320"/>
                </a:moveTo>
                <a:cubicBezTo>
                  <a:pt x="107" y="320"/>
                  <a:pt x="102" y="319"/>
                  <a:pt x="102" y="319"/>
                </a:cubicBezTo>
                <a:cubicBezTo>
                  <a:pt x="44" y="313"/>
                  <a:pt x="0" y="266"/>
                  <a:pt x="0" y="209"/>
                </a:cubicBezTo>
                <a:cubicBezTo>
                  <a:pt x="0" y="194"/>
                  <a:pt x="6" y="174"/>
                  <a:pt x="9" y="167"/>
                </a:cubicBezTo>
                <a:cubicBezTo>
                  <a:pt x="11" y="160"/>
                  <a:pt x="16" y="153"/>
                  <a:pt x="22" y="145"/>
                </a:cubicBezTo>
                <a:cubicBezTo>
                  <a:pt x="23" y="143"/>
                  <a:pt x="25" y="140"/>
                  <a:pt x="29" y="136"/>
                </a:cubicBezTo>
                <a:cubicBezTo>
                  <a:pt x="37" y="126"/>
                  <a:pt x="50" y="110"/>
                  <a:pt x="62" y="93"/>
                </a:cubicBezTo>
                <a:cubicBezTo>
                  <a:pt x="74" y="75"/>
                  <a:pt x="88" y="47"/>
                  <a:pt x="92" y="20"/>
                </a:cubicBezTo>
                <a:cubicBezTo>
                  <a:pt x="92" y="8"/>
                  <a:pt x="101" y="0"/>
                  <a:pt x="112" y="0"/>
                </a:cubicBezTo>
                <a:cubicBezTo>
                  <a:pt x="112" y="0"/>
                  <a:pt x="112" y="0"/>
                  <a:pt x="113" y="0"/>
                </a:cubicBezTo>
                <a:cubicBezTo>
                  <a:pt x="113" y="0"/>
                  <a:pt x="114" y="0"/>
                  <a:pt x="115" y="0"/>
                </a:cubicBezTo>
                <a:cubicBezTo>
                  <a:pt x="115" y="0"/>
                  <a:pt x="115" y="0"/>
                  <a:pt x="116" y="0"/>
                </a:cubicBezTo>
                <a:cubicBezTo>
                  <a:pt x="127" y="0"/>
                  <a:pt x="135" y="8"/>
                  <a:pt x="135" y="20"/>
                </a:cubicBezTo>
                <a:cubicBezTo>
                  <a:pt x="139" y="47"/>
                  <a:pt x="154" y="75"/>
                  <a:pt x="165" y="93"/>
                </a:cubicBezTo>
                <a:cubicBezTo>
                  <a:pt x="177" y="110"/>
                  <a:pt x="191" y="126"/>
                  <a:pt x="199" y="136"/>
                </a:cubicBezTo>
                <a:cubicBezTo>
                  <a:pt x="202" y="140"/>
                  <a:pt x="204" y="143"/>
                  <a:pt x="206" y="145"/>
                </a:cubicBezTo>
                <a:cubicBezTo>
                  <a:pt x="212" y="153"/>
                  <a:pt x="216" y="160"/>
                  <a:pt x="219" y="167"/>
                </a:cubicBezTo>
                <a:cubicBezTo>
                  <a:pt x="222" y="174"/>
                  <a:pt x="227" y="194"/>
                  <a:pt x="227" y="209"/>
                </a:cubicBezTo>
                <a:cubicBezTo>
                  <a:pt x="227" y="266"/>
                  <a:pt x="184" y="313"/>
                  <a:pt x="125" y="319"/>
                </a:cubicBezTo>
                <a:cubicBezTo>
                  <a:pt x="125" y="319"/>
                  <a:pt x="120" y="320"/>
                  <a:pt x="114" y="320"/>
                </a:cubicBezTo>
                <a:close/>
                <a:moveTo>
                  <a:pt x="113" y="21"/>
                </a:moveTo>
                <a:cubicBezTo>
                  <a:pt x="113" y="22"/>
                  <a:pt x="113" y="22"/>
                  <a:pt x="113" y="22"/>
                </a:cubicBezTo>
                <a:cubicBezTo>
                  <a:pt x="109" y="54"/>
                  <a:pt x="93" y="84"/>
                  <a:pt x="80" y="105"/>
                </a:cubicBezTo>
                <a:cubicBezTo>
                  <a:pt x="67" y="123"/>
                  <a:pt x="53" y="140"/>
                  <a:pt x="45" y="150"/>
                </a:cubicBezTo>
                <a:cubicBezTo>
                  <a:pt x="42" y="153"/>
                  <a:pt x="40" y="156"/>
                  <a:pt x="39" y="158"/>
                </a:cubicBezTo>
                <a:cubicBezTo>
                  <a:pt x="34" y="164"/>
                  <a:pt x="30" y="170"/>
                  <a:pt x="28" y="175"/>
                </a:cubicBezTo>
                <a:cubicBezTo>
                  <a:pt x="26" y="181"/>
                  <a:pt x="21" y="198"/>
                  <a:pt x="21" y="209"/>
                </a:cubicBezTo>
                <a:cubicBezTo>
                  <a:pt x="21" y="255"/>
                  <a:pt x="57" y="293"/>
                  <a:pt x="104" y="298"/>
                </a:cubicBezTo>
                <a:cubicBezTo>
                  <a:pt x="104" y="298"/>
                  <a:pt x="109" y="298"/>
                  <a:pt x="114" y="298"/>
                </a:cubicBezTo>
                <a:cubicBezTo>
                  <a:pt x="119" y="298"/>
                  <a:pt x="123" y="298"/>
                  <a:pt x="123" y="298"/>
                </a:cubicBezTo>
                <a:cubicBezTo>
                  <a:pt x="171" y="293"/>
                  <a:pt x="206" y="255"/>
                  <a:pt x="206" y="209"/>
                </a:cubicBezTo>
                <a:cubicBezTo>
                  <a:pt x="206" y="198"/>
                  <a:pt x="201" y="181"/>
                  <a:pt x="199" y="175"/>
                </a:cubicBezTo>
                <a:cubicBezTo>
                  <a:pt x="197" y="170"/>
                  <a:pt x="193" y="164"/>
                  <a:pt x="189" y="158"/>
                </a:cubicBezTo>
                <a:cubicBezTo>
                  <a:pt x="187" y="156"/>
                  <a:pt x="185" y="153"/>
                  <a:pt x="182" y="150"/>
                </a:cubicBezTo>
                <a:cubicBezTo>
                  <a:pt x="174" y="140"/>
                  <a:pt x="160" y="123"/>
                  <a:pt x="148" y="105"/>
                </a:cubicBezTo>
                <a:cubicBezTo>
                  <a:pt x="134" y="84"/>
                  <a:pt x="118" y="54"/>
                  <a:pt x="114" y="22"/>
                </a:cubicBezTo>
                <a:cubicBezTo>
                  <a:pt x="114" y="22"/>
                  <a:pt x="114" y="22"/>
                  <a:pt x="114" y="21"/>
                </a:cubicBezTo>
                <a:cubicBezTo>
                  <a:pt x="114" y="21"/>
                  <a:pt x="114" y="21"/>
                  <a:pt x="113" y="21"/>
                </a:cubicBezTo>
                <a:close/>
                <a:moveTo>
                  <a:pt x="118" y="21"/>
                </a:moveTo>
                <a:cubicBezTo>
                  <a:pt x="118" y="21"/>
                  <a:pt x="118" y="21"/>
                  <a:pt x="118" y="21"/>
                </a:cubicBezTo>
                <a:close/>
              </a:path>
            </a:pathLst>
          </a:custGeom>
          <a:solidFill>
            <a:srgbClr val="64CDE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Tree>
    <p:extLst>
      <p:ext uri="{BB962C8B-B14F-4D97-AF65-F5344CB8AC3E}">
        <p14:creationId xmlns:p14="http://schemas.microsoft.com/office/powerpoint/2010/main" val="28084670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B676A595-CA40-456A-905B-EF27DD69B8A8}"/>
              </a:ext>
            </a:extLst>
          </p:cNvPr>
          <p:cNvGraphicFramePr>
            <a:graphicFrameLocks noChangeAspect="1"/>
          </p:cNvGraphicFramePr>
          <p:nvPr>
            <p:custDataLst>
              <p:tags r:id="rId2"/>
            </p:custDataLs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8469" name="think-cell Slide" r:id="rId4" imgW="501" imgH="502" progId="TCLayout.ActiveDocument.1">
                  <p:embed/>
                </p:oleObj>
              </mc:Choice>
              <mc:Fallback>
                <p:oleObj name="think-cell Slide" r:id="rId4" imgW="501" imgH="502" progId="TCLayout.ActiveDocument.1">
                  <p:embed/>
                  <p:pic>
                    <p:nvPicPr>
                      <p:cNvPr id="4" name="Object 3" hidden="1">
                        <a:extLst>
                          <a:ext uri="{FF2B5EF4-FFF2-40B4-BE49-F238E27FC236}">
                            <a16:creationId xmlns:a16="http://schemas.microsoft.com/office/drawing/2014/main" id="{B676A595-CA40-456A-905B-EF27DD69B8A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5" name="Rectangle 4">
            <a:extLst>
              <a:ext uri="{FF2B5EF4-FFF2-40B4-BE49-F238E27FC236}">
                <a16:creationId xmlns:a16="http://schemas.microsoft.com/office/drawing/2014/main" id="{42B0E24A-EC32-44DF-98AF-F36675A6C96A}"/>
              </a:ext>
            </a:extLst>
          </p:cNvPr>
          <p:cNvSpPr/>
          <p:nvPr/>
        </p:nvSpPr>
        <p:spPr>
          <a:xfrm>
            <a:off x="0" y="-147667"/>
            <a:ext cx="12192000" cy="5577254"/>
          </a:xfrm>
          <a:prstGeom prst="rect">
            <a:avLst/>
          </a:prstGeom>
          <a:solidFill>
            <a:srgbClr val="6A9A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422">
            <a:extLst>
              <a:ext uri="{FF2B5EF4-FFF2-40B4-BE49-F238E27FC236}">
                <a16:creationId xmlns:a16="http://schemas.microsoft.com/office/drawing/2014/main" id="{16CE1925-27A0-48CE-8429-57BD7664202D}"/>
              </a:ext>
            </a:extLst>
          </p:cNvPr>
          <p:cNvGrpSpPr>
            <a:grpSpLocks noChangeAspect="1"/>
          </p:cNvGrpSpPr>
          <p:nvPr/>
        </p:nvGrpSpPr>
        <p:grpSpPr bwMode="auto">
          <a:xfrm>
            <a:off x="11401013" y="2119249"/>
            <a:ext cx="367631" cy="367631"/>
            <a:chOff x="3131" y="1617"/>
            <a:chExt cx="340" cy="340"/>
          </a:xfrm>
          <a:solidFill>
            <a:srgbClr val="64CDE2"/>
          </a:solidFill>
        </p:grpSpPr>
        <p:sp>
          <p:nvSpPr>
            <p:cNvPr id="21" name="Freeform 423">
              <a:extLst>
                <a:ext uri="{FF2B5EF4-FFF2-40B4-BE49-F238E27FC236}">
                  <a16:creationId xmlns:a16="http://schemas.microsoft.com/office/drawing/2014/main" id="{9A227987-8FB2-47AB-A0FA-0BECA67A9126}"/>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2" name="Freeform 424">
              <a:extLst>
                <a:ext uri="{FF2B5EF4-FFF2-40B4-BE49-F238E27FC236}">
                  <a16:creationId xmlns:a16="http://schemas.microsoft.com/office/drawing/2014/main" id="{922AECDA-C1B3-402F-9FB9-6E2F3B022FA1}"/>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8" name="Group 422">
            <a:extLst>
              <a:ext uri="{FF2B5EF4-FFF2-40B4-BE49-F238E27FC236}">
                <a16:creationId xmlns:a16="http://schemas.microsoft.com/office/drawing/2014/main" id="{58C2947C-5B2A-4F02-BC70-AB6A2AAD71B3}"/>
              </a:ext>
            </a:extLst>
          </p:cNvPr>
          <p:cNvGrpSpPr>
            <a:grpSpLocks noChangeAspect="1"/>
          </p:cNvGrpSpPr>
          <p:nvPr/>
        </p:nvGrpSpPr>
        <p:grpSpPr bwMode="auto">
          <a:xfrm>
            <a:off x="11401013" y="2709950"/>
            <a:ext cx="367631" cy="367631"/>
            <a:chOff x="3131" y="1617"/>
            <a:chExt cx="340" cy="340"/>
          </a:xfrm>
          <a:solidFill>
            <a:srgbClr val="64CDE2"/>
          </a:solidFill>
        </p:grpSpPr>
        <p:sp>
          <p:nvSpPr>
            <p:cNvPr id="19" name="Freeform 423">
              <a:extLst>
                <a:ext uri="{FF2B5EF4-FFF2-40B4-BE49-F238E27FC236}">
                  <a16:creationId xmlns:a16="http://schemas.microsoft.com/office/drawing/2014/main" id="{F279989A-5455-46BB-BA66-F1E0B7312F48}"/>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20" name="Freeform 424">
              <a:extLst>
                <a:ext uri="{FF2B5EF4-FFF2-40B4-BE49-F238E27FC236}">
                  <a16:creationId xmlns:a16="http://schemas.microsoft.com/office/drawing/2014/main" id="{C3D2F9E7-A251-4ED0-8C90-27E4E0741067}"/>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9" name="Group 422">
            <a:extLst>
              <a:ext uri="{FF2B5EF4-FFF2-40B4-BE49-F238E27FC236}">
                <a16:creationId xmlns:a16="http://schemas.microsoft.com/office/drawing/2014/main" id="{6E133F28-B740-4F6F-B846-DB0B29258191}"/>
              </a:ext>
            </a:extLst>
          </p:cNvPr>
          <p:cNvGrpSpPr>
            <a:grpSpLocks noChangeAspect="1"/>
          </p:cNvGrpSpPr>
          <p:nvPr/>
        </p:nvGrpSpPr>
        <p:grpSpPr bwMode="auto">
          <a:xfrm>
            <a:off x="11401013" y="3300651"/>
            <a:ext cx="367631" cy="367631"/>
            <a:chOff x="3131" y="1617"/>
            <a:chExt cx="340" cy="340"/>
          </a:xfrm>
          <a:solidFill>
            <a:srgbClr val="64CDE2"/>
          </a:solidFill>
        </p:grpSpPr>
        <p:sp>
          <p:nvSpPr>
            <p:cNvPr id="17" name="Freeform 423">
              <a:extLst>
                <a:ext uri="{FF2B5EF4-FFF2-40B4-BE49-F238E27FC236}">
                  <a16:creationId xmlns:a16="http://schemas.microsoft.com/office/drawing/2014/main" id="{DCD53182-4332-4103-9971-E6461FF30342}"/>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8" name="Freeform 424">
              <a:extLst>
                <a:ext uri="{FF2B5EF4-FFF2-40B4-BE49-F238E27FC236}">
                  <a16:creationId xmlns:a16="http://schemas.microsoft.com/office/drawing/2014/main" id="{3766C732-8284-452D-8AFE-C64C0AE1D5F0}"/>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grpSp>
        <p:nvGrpSpPr>
          <p:cNvPr id="10" name="Group 422">
            <a:extLst>
              <a:ext uri="{FF2B5EF4-FFF2-40B4-BE49-F238E27FC236}">
                <a16:creationId xmlns:a16="http://schemas.microsoft.com/office/drawing/2014/main" id="{CB2A6B4B-CF73-499E-8A77-7CF69D876DE6}"/>
              </a:ext>
            </a:extLst>
          </p:cNvPr>
          <p:cNvGrpSpPr>
            <a:grpSpLocks noChangeAspect="1"/>
          </p:cNvGrpSpPr>
          <p:nvPr/>
        </p:nvGrpSpPr>
        <p:grpSpPr bwMode="auto">
          <a:xfrm>
            <a:off x="11401013" y="3891352"/>
            <a:ext cx="367631" cy="367631"/>
            <a:chOff x="3131" y="1617"/>
            <a:chExt cx="340" cy="340"/>
          </a:xfrm>
          <a:solidFill>
            <a:srgbClr val="64CDE2"/>
          </a:solidFill>
        </p:grpSpPr>
        <p:sp>
          <p:nvSpPr>
            <p:cNvPr id="15" name="Freeform 423">
              <a:extLst>
                <a:ext uri="{FF2B5EF4-FFF2-40B4-BE49-F238E27FC236}">
                  <a16:creationId xmlns:a16="http://schemas.microsoft.com/office/drawing/2014/main" id="{40609194-FA1B-4B5B-866D-40A0B33AEB82}"/>
                </a:ext>
              </a:extLst>
            </p:cNvPr>
            <p:cNvSpPr>
              <a:spLocks noEditPoints="1"/>
            </p:cNvSpPr>
            <p:nvPr/>
          </p:nvSpPr>
          <p:spPr bwMode="auto">
            <a:xfrm>
              <a:off x="3131" y="1617"/>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267 w 512"/>
                <a:gd name="T11" fmla="*/ 415 h 512"/>
                <a:gd name="T12" fmla="*/ 256 w 512"/>
                <a:gd name="T13" fmla="*/ 416 h 512"/>
                <a:gd name="T14" fmla="*/ 244 w 512"/>
                <a:gd name="T15" fmla="*/ 415 h 512"/>
                <a:gd name="T16" fmla="*/ 142 w 512"/>
                <a:gd name="T17" fmla="*/ 305 h 512"/>
                <a:gd name="T18" fmla="*/ 151 w 512"/>
                <a:gd name="T19" fmla="*/ 263 h 512"/>
                <a:gd name="T20" fmla="*/ 164 w 512"/>
                <a:gd name="T21" fmla="*/ 241 h 512"/>
                <a:gd name="T22" fmla="*/ 171 w 512"/>
                <a:gd name="T23" fmla="*/ 232 h 512"/>
                <a:gd name="T24" fmla="*/ 204 w 512"/>
                <a:gd name="T25" fmla="*/ 189 h 512"/>
                <a:gd name="T26" fmla="*/ 234 w 512"/>
                <a:gd name="T27" fmla="*/ 116 h 512"/>
                <a:gd name="T28" fmla="*/ 254 w 512"/>
                <a:gd name="T29" fmla="*/ 96 h 512"/>
                <a:gd name="T30" fmla="*/ 255 w 512"/>
                <a:gd name="T31" fmla="*/ 96 h 512"/>
                <a:gd name="T32" fmla="*/ 257 w 512"/>
                <a:gd name="T33" fmla="*/ 96 h 512"/>
                <a:gd name="T34" fmla="*/ 258 w 512"/>
                <a:gd name="T35" fmla="*/ 96 h 512"/>
                <a:gd name="T36" fmla="*/ 277 w 512"/>
                <a:gd name="T37" fmla="*/ 116 h 512"/>
                <a:gd name="T38" fmla="*/ 307 w 512"/>
                <a:gd name="T39" fmla="*/ 189 h 512"/>
                <a:gd name="T40" fmla="*/ 341 w 512"/>
                <a:gd name="T41" fmla="*/ 232 h 512"/>
                <a:gd name="T42" fmla="*/ 348 w 512"/>
                <a:gd name="T43" fmla="*/ 241 h 512"/>
                <a:gd name="T44" fmla="*/ 361 w 512"/>
                <a:gd name="T45" fmla="*/ 263 h 512"/>
                <a:gd name="T46" fmla="*/ 369 w 512"/>
                <a:gd name="T47" fmla="*/ 305 h 512"/>
                <a:gd name="T48" fmla="*/ 267 w 512"/>
                <a:gd name="T49" fmla="*/ 415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267" y="415"/>
                  </a:moveTo>
                  <a:cubicBezTo>
                    <a:pt x="267" y="415"/>
                    <a:pt x="262" y="416"/>
                    <a:pt x="256" y="416"/>
                  </a:cubicBezTo>
                  <a:cubicBezTo>
                    <a:pt x="249" y="416"/>
                    <a:pt x="244" y="415"/>
                    <a:pt x="244" y="415"/>
                  </a:cubicBezTo>
                  <a:cubicBezTo>
                    <a:pt x="186" y="409"/>
                    <a:pt x="142" y="362"/>
                    <a:pt x="142" y="305"/>
                  </a:cubicBezTo>
                  <a:cubicBezTo>
                    <a:pt x="142" y="290"/>
                    <a:pt x="148" y="270"/>
                    <a:pt x="151" y="263"/>
                  </a:cubicBezTo>
                  <a:cubicBezTo>
                    <a:pt x="153" y="256"/>
                    <a:pt x="158" y="249"/>
                    <a:pt x="164" y="241"/>
                  </a:cubicBezTo>
                  <a:cubicBezTo>
                    <a:pt x="165" y="239"/>
                    <a:pt x="167" y="236"/>
                    <a:pt x="171" y="232"/>
                  </a:cubicBezTo>
                  <a:cubicBezTo>
                    <a:pt x="179" y="222"/>
                    <a:pt x="192" y="206"/>
                    <a:pt x="204" y="189"/>
                  </a:cubicBezTo>
                  <a:cubicBezTo>
                    <a:pt x="216" y="171"/>
                    <a:pt x="230" y="143"/>
                    <a:pt x="234" y="116"/>
                  </a:cubicBezTo>
                  <a:cubicBezTo>
                    <a:pt x="234" y="104"/>
                    <a:pt x="243" y="96"/>
                    <a:pt x="254" y="96"/>
                  </a:cubicBezTo>
                  <a:cubicBezTo>
                    <a:pt x="254" y="96"/>
                    <a:pt x="254" y="96"/>
                    <a:pt x="255" y="96"/>
                  </a:cubicBezTo>
                  <a:cubicBezTo>
                    <a:pt x="255" y="96"/>
                    <a:pt x="256" y="96"/>
                    <a:pt x="257" y="96"/>
                  </a:cubicBezTo>
                  <a:cubicBezTo>
                    <a:pt x="257" y="96"/>
                    <a:pt x="257" y="96"/>
                    <a:pt x="258" y="96"/>
                  </a:cubicBezTo>
                  <a:cubicBezTo>
                    <a:pt x="269" y="96"/>
                    <a:pt x="277" y="104"/>
                    <a:pt x="277" y="116"/>
                  </a:cubicBezTo>
                  <a:cubicBezTo>
                    <a:pt x="281" y="143"/>
                    <a:pt x="296" y="171"/>
                    <a:pt x="307" y="189"/>
                  </a:cubicBezTo>
                  <a:cubicBezTo>
                    <a:pt x="319" y="206"/>
                    <a:pt x="333" y="222"/>
                    <a:pt x="341" y="232"/>
                  </a:cubicBezTo>
                  <a:cubicBezTo>
                    <a:pt x="344" y="236"/>
                    <a:pt x="346" y="239"/>
                    <a:pt x="348" y="241"/>
                  </a:cubicBezTo>
                  <a:cubicBezTo>
                    <a:pt x="354" y="249"/>
                    <a:pt x="358" y="256"/>
                    <a:pt x="361" y="263"/>
                  </a:cubicBezTo>
                  <a:cubicBezTo>
                    <a:pt x="364" y="270"/>
                    <a:pt x="369" y="290"/>
                    <a:pt x="369" y="305"/>
                  </a:cubicBezTo>
                  <a:cubicBezTo>
                    <a:pt x="369" y="362"/>
                    <a:pt x="326" y="409"/>
                    <a:pt x="267" y="41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16" name="Freeform 424">
              <a:extLst>
                <a:ext uri="{FF2B5EF4-FFF2-40B4-BE49-F238E27FC236}">
                  <a16:creationId xmlns:a16="http://schemas.microsoft.com/office/drawing/2014/main" id="{8DDE1260-FF39-4F7A-A71E-659314F2F4D9}"/>
                </a:ext>
              </a:extLst>
            </p:cNvPr>
            <p:cNvSpPr>
              <a:spLocks/>
            </p:cNvSpPr>
            <p:nvPr/>
          </p:nvSpPr>
          <p:spPr bwMode="auto">
            <a:xfrm>
              <a:off x="3239" y="1695"/>
              <a:ext cx="123" cy="184"/>
            </a:xfrm>
            <a:custGeom>
              <a:avLst/>
              <a:gdLst>
                <a:gd name="T0" fmla="*/ 168 w 185"/>
                <a:gd name="T1" fmla="*/ 137 h 277"/>
                <a:gd name="T2" fmla="*/ 161 w 185"/>
                <a:gd name="T3" fmla="*/ 129 h 277"/>
                <a:gd name="T4" fmla="*/ 127 w 185"/>
                <a:gd name="T5" fmla="*/ 84 h 277"/>
                <a:gd name="T6" fmla="*/ 93 w 185"/>
                <a:gd name="T7" fmla="*/ 1 h 277"/>
                <a:gd name="T8" fmla="*/ 93 w 185"/>
                <a:gd name="T9" fmla="*/ 0 h 277"/>
                <a:gd name="T10" fmla="*/ 92 w 185"/>
                <a:gd name="T11" fmla="*/ 0 h 277"/>
                <a:gd name="T12" fmla="*/ 92 w 185"/>
                <a:gd name="T13" fmla="*/ 1 h 277"/>
                <a:gd name="T14" fmla="*/ 59 w 185"/>
                <a:gd name="T15" fmla="*/ 84 h 277"/>
                <a:gd name="T16" fmla="*/ 24 w 185"/>
                <a:gd name="T17" fmla="*/ 129 h 277"/>
                <a:gd name="T18" fmla="*/ 18 w 185"/>
                <a:gd name="T19" fmla="*/ 137 h 277"/>
                <a:gd name="T20" fmla="*/ 7 w 185"/>
                <a:gd name="T21" fmla="*/ 154 h 277"/>
                <a:gd name="T22" fmla="*/ 0 w 185"/>
                <a:gd name="T23" fmla="*/ 188 h 277"/>
                <a:gd name="T24" fmla="*/ 83 w 185"/>
                <a:gd name="T25" fmla="*/ 277 h 277"/>
                <a:gd name="T26" fmla="*/ 93 w 185"/>
                <a:gd name="T27" fmla="*/ 277 h 277"/>
                <a:gd name="T28" fmla="*/ 102 w 185"/>
                <a:gd name="T29" fmla="*/ 277 h 277"/>
                <a:gd name="T30" fmla="*/ 185 w 185"/>
                <a:gd name="T31" fmla="*/ 188 h 277"/>
                <a:gd name="T32" fmla="*/ 178 w 185"/>
                <a:gd name="T33" fmla="*/ 154 h 277"/>
                <a:gd name="T34" fmla="*/ 168 w 185"/>
                <a:gd name="T35" fmla="*/ 137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5" h="277">
                  <a:moveTo>
                    <a:pt x="168" y="137"/>
                  </a:moveTo>
                  <a:cubicBezTo>
                    <a:pt x="166" y="135"/>
                    <a:pt x="164" y="132"/>
                    <a:pt x="161" y="129"/>
                  </a:cubicBezTo>
                  <a:cubicBezTo>
                    <a:pt x="153" y="119"/>
                    <a:pt x="139" y="102"/>
                    <a:pt x="127" y="84"/>
                  </a:cubicBezTo>
                  <a:cubicBezTo>
                    <a:pt x="113" y="63"/>
                    <a:pt x="97" y="33"/>
                    <a:pt x="93" y="1"/>
                  </a:cubicBezTo>
                  <a:cubicBezTo>
                    <a:pt x="93" y="1"/>
                    <a:pt x="93" y="1"/>
                    <a:pt x="93" y="0"/>
                  </a:cubicBezTo>
                  <a:cubicBezTo>
                    <a:pt x="93" y="0"/>
                    <a:pt x="93" y="0"/>
                    <a:pt x="92" y="0"/>
                  </a:cubicBezTo>
                  <a:cubicBezTo>
                    <a:pt x="92" y="1"/>
                    <a:pt x="92" y="1"/>
                    <a:pt x="92" y="1"/>
                  </a:cubicBezTo>
                  <a:cubicBezTo>
                    <a:pt x="88" y="33"/>
                    <a:pt x="72" y="63"/>
                    <a:pt x="59" y="84"/>
                  </a:cubicBezTo>
                  <a:cubicBezTo>
                    <a:pt x="46" y="102"/>
                    <a:pt x="32" y="119"/>
                    <a:pt x="24" y="129"/>
                  </a:cubicBezTo>
                  <a:cubicBezTo>
                    <a:pt x="21" y="132"/>
                    <a:pt x="19" y="135"/>
                    <a:pt x="18" y="137"/>
                  </a:cubicBezTo>
                  <a:cubicBezTo>
                    <a:pt x="13" y="143"/>
                    <a:pt x="9" y="149"/>
                    <a:pt x="7" y="154"/>
                  </a:cubicBezTo>
                  <a:cubicBezTo>
                    <a:pt x="5" y="160"/>
                    <a:pt x="0" y="177"/>
                    <a:pt x="0" y="188"/>
                  </a:cubicBezTo>
                  <a:cubicBezTo>
                    <a:pt x="0" y="234"/>
                    <a:pt x="36" y="272"/>
                    <a:pt x="83" y="277"/>
                  </a:cubicBezTo>
                  <a:cubicBezTo>
                    <a:pt x="83" y="277"/>
                    <a:pt x="88" y="277"/>
                    <a:pt x="93" y="277"/>
                  </a:cubicBezTo>
                  <a:cubicBezTo>
                    <a:pt x="98" y="277"/>
                    <a:pt x="102" y="277"/>
                    <a:pt x="102" y="277"/>
                  </a:cubicBezTo>
                  <a:cubicBezTo>
                    <a:pt x="150" y="272"/>
                    <a:pt x="185" y="234"/>
                    <a:pt x="185" y="188"/>
                  </a:cubicBezTo>
                  <a:cubicBezTo>
                    <a:pt x="185" y="177"/>
                    <a:pt x="180" y="160"/>
                    <a:pt x="178" y="154"/>
                  </a:cubicBezTo>
                  <a:cubicBezTo>
                    <a:pt x="176" y="149"/>
                    <a:pt x="172" y="143"/>
                    <a:pt x="168" y="13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grpSp>
      <p:sp>
        <p:nvSpPr>
          <p:cNvPr id="11" name="TextBox 10">
            <a:extLst>
              <a:ext uri="{FF2B5EF4-FFF2-40B4-BE49-F238E27FC236}">
                <a16:creationId xmlns:a16="http://schemas.microsoft.com/office/drawing/2014/main" id="{5119B4B7-67AB-4BDC-964D-52D888CE5EBE}"/>
              </a:ext>
            </a:extLst>
          </p:cNvPr>
          <p:cNvSpPr txBox="1"/>
          <p:nvPr/>
        </p:nvSpPr>
        <p:spPr>
          <a:xfrm>
            <a:off x="10075109" y="2764730"/>
            <a:ext cx="1308242" cy="338554"/>
          </a:xfrm>
          <a:prstGeom prst="rect">
            <a:avLst/>
          </a:prstGeom>
          <a:noFill/>
        </p:spPr>
        <p:txBody>
          <a:bodyPr wrap="none" rtlCol="0">
            <a:spAutoFit/>
          </a:bodyPr>
          <a:lstStyle/>
          <a:p>
            <a:pPr algn="r"/>
            <a:r>
              <a:rPr lang="en-US" sz="1600" dirty="0">
                <a:solidFill>
                  <a:schemeClr val="bg1"/>
                </a:solidFill>
                <a:ea typeface="Verdana" panose="020B0604030504040204" pitchFamily="34" charset="0"/>
              </a:rPr>
              <a:t>How It Works</a:t>
            </a:r>
          </a:p>
        </p:txBody>
      </p:sp>
      <p:sp>
        <p:nvSpPr>
          <p:cNvPr id="12" name="TextBox 11">
            <a:extLst>
              <a:ext uri="{FF2B5EF4-FFF2-40B4-BE49-F238E27FC236}">
                <a16:creationId xmlns:a16="http://schemas.microsoft.com/office/drawing/2014/main" id="{31343996-C3B3-46C6-83D4-8692EAF1EEB7}"/>
              </a:ext>
            </a:extLst>
          </p:cNvPr>
          <p:cNvSpPr txBox="1"/>
          <p:nvPr/>
        </p:nvSpPr>
        <p:spPr>
          <a:xfrm>
            <a:off x="10069723" y="3332033"/>
            <a:ext cx="1313628" cy="338554"/>
          </a:xfrm>
          <a:prstGeom prst="rect">
            <a:avLst/>
          </a:prstGeom>
          <a:noFill/>
        </p:spPr>
        <p:txBody>
          <a:bodyPr wrap="none" rtlCol="0">
            <a:spAutoFit/>
          </a:bodyPr>
          <a:lstStyle/>
          <a:p>
            <a:pPr algn="r"/>
            <a:r>
              <a:rPr lang="en-US" sz="1600" dirty="0">
                <a:solidFill>
                  <a:schemeClr val="bg1"/>
                </a:solidFill>
                <a:ea typeface="Verdana" panose="020B0604030504040204" pitchFamily="34" charset="0"/>
              </a:rPr>
              <a:t>Why We Care</a:t>
            </a:r>
          </a:p>
        </p:txBody>
      </p:sp>
      <p:sp>
        <p:nvSpPr>
          <p:cNvPr id="13" name="TextBox 12">
            <a:extLst>
              <a:ext uri="{FF2B5EF4-FFF2-40B4-BE49-F238E27FC236}">
                <a16:creationId xmlns:a16="http://schemas.microsoft.com/office/drawing/2014/main" id="{ECC7A3A3-ABE7-4922-9756-9A0688F0B63D}"/>
              </a:ext>
            </a:extLst>
          </p:cNvPr>
          <p:cNvSpPr txBox="1"/>
          <p:nvPr/>
        </p:nvSpPr>
        <p:spPr>
          <a:xfrm>
            <a:off x="9849790" y="3922056"/>
            <a:ext cx="1533561" cy="338554"/>
          </a:xfrm>
          <a:prstGeom prst="rect">
            <a:avLst/>
          </a:prstGeom>
          <a:noFill/>
        </p:spPr>
        <p:txBody>
          <a:bodyPr wrap="none" rtlCol="0">
            <a:spAutoFit/>
          </a:bodyPr>
          <a:lstStyle/>
          <a:p>
            <a:pPr algn="r"/>
            <a:r>
              <a:rPr lang="en-US" sz="1600" b="1" dirty="0">
                <a:solidFill>
                  <a:schemeClr val="bg1"/>
                </a:solidFill>
                <a:ea typeface="Verdana" panose="020B0604030504040204" pitchFamily="34" charset="0"/>
              </a:rPr>
              <a:t>Who To Contact</a:t>
            </a:r>
          </a:p>
        </p:txBody>
      </p:sp>
      <p:sp>
        <p:nvSpPr>
          <p:cNvPr id="14" name="TextBox 13">
            <a:extLst>
              <a:ext uri="{FF2B5EF4-FFF2-40B4-BE49-F238E27FC236}">
                <a16:creationId xmlns:a16="http://schemas.microsoft.com/office/drawing/2014/main" id="{37356309-2198-4C61-83DC-95AA1F889833}"/>
              </a:ext>
            </a:extLst>
          </p:cNvPr>
          <p:cNvSpPr txBox="1"/>
          <p:nvPr/>
        </p:nvSpPr>
        <p:spPr>
          <a:xfrm>
            <a:off x="10288418" y="2165263"/>
            <a:ext cx="1099660" cy="338554"/>
          </a:xfrm>
          <a:prstGeom prst="rect">
            <a:avLst/>
          </a:prstGeom>
          <a:noFill/>
        </p:spPr>
        <p:txBody>
          <a:bodyPr wrap="none" rtlCol="0">
            <a:spAutoFit/>
          </a:bodyPr>
          <a:lstStyle/>
          <a:p>
            <a:pPr algn="r"/>
            <a:r>
              <a:rPr lang="en-US" sz="1600" dirty="0">
                <a:solidFill>
                  <a:schemeClr val="bg1"/>
                </a:solidFill>
                <a:ea typeface="Verdana" panose="020B0604030504040204" pitchFamily="34" charset="0"/>
              </a:rPr>
              <a:t>What Is It?</a:t>
            </a:r>
          </a:p>
        </p:txBody>
      </p:sp>
      <p:sp>
        <p:nvSpPr>
          <p:cNvPr id="23" name="TextBox 22">
            <a:extLst>
              <a:ext uri="{FF2B5EF4-FFF2-40B4-BE49-F238E27FC236}">
                <a16:creationId xmlns:a16="http://schemas.microsoft.com/office/drawing/2014/main" id="{38B51090-BD8C-4ADD-A809-9CDEF8DED773}"/>
              </a:ext>
            </a:extLst>
          </p:cNvPr>
          <p:cNvSpPr txBox="1"/>
          <p:nvPr/>
        </p:nvSpPr>
        <p:spPr>
          <a:xfrm>
            <a:off x="3476370" y="266790"/>
            <a:ext cx="4065921" cy="769441"/>
          </a:xfrm>
          <a:prstGeom prst="rect">
            <a:avLst/>
          </a:prstGeom>
          <a:noFill/>
        </p:spPr>
        <p:txBody>
          <a:bodyPr wrap="none" rtlCol="0">
            <a:spAutoFit/>
          </a:bodyPr>
          <a:lstStyle/>
          <a:p>
            <a:pPr algn="ctr"/>
            <a:r>
              <a:rPr lang="en-US" sz="4400" b="1" spc="120" dirty="0">
                <a:solidFill>
                  <a:srgbClr val="64CDE2"/>
                </a:solidFill>
                <a:ea typeface="Verdana" panose="020B0604030504040204" pitchFamily="34" charset="0"/>
              </a:rPr>
              <a:t>Who to Contact</a:t>
            </a:r>
          </a:p>
        </p:txBody>
      </p:sp>
      <p:sp>
        <p:nvSpPr>
          <p:cNvPr id="31" name="Freeform: Shape 30">
            <a:extLst>
              <a:ext uri="{FF2B5EF4-FFF2-40B4-BE49-F238E27FC236}">
                <a16:creationId xmlns:a16="http://schemas.microsoft.com/office/drawing/2014/main" id="{96E4047F-963A-465A-87C8-CF2FCA261F0D}"/>
              </a:ext>
            </a:extLst>
          </p:cNvPr>
          <p:cNvSpPr/>
          <p:nvPr/>
        </p:nvSpPr>
        <p:spPr>
          <a:xfrm flipV="1">
            <a:off x="9988597" y="373776"/>
            <a:ext cx="207247" cy="120303"/>
          </a:xfrm>
          <a:custGeom>
            <a:avLst/>
            <a:gdLst>
              <a:gd name="connsiteX0" fmla="*/ 0 w 164706"/>
              <a:gd name="connsiteY0" fmla="*/ 11359 h 85192"/>
              <a:gd name="connsiteX1" fmla="*/ 90872 w 164706"/>
              <a:gd name="connsiteY1" fmla="*/ 85192 h 85192"/>
              <a:gd name="connsiteX2" fmla="*/ 164706 w 164706"/>
              <a:gd name="connsiteY2" fmla="*/ 0 h 85192"/>
            </a:gdLst>
            <a:ahLst/>
            <a:cxnLst>
              <a:cxn ang="0">
                <a:pos x="connsiteX0" y="connsiteY0"/>
              </a:cxn>
              <a:cxn ang="0">
                <a:pos x="connsiteX1" y="connsiteY1"/>
              </a:cxn>
              <a:cxn ang="0">
                <a:pos x="connsiteX2" y="connsiteY2"/>
              </a:cxn>
            </a:cxnLst>
            <a:rect l="l" t="t" r="r" b="b"/>
            <a:pathLst>
              <a:path w="164706" h="85192">
                <a:moveTo>
                  <a:pt x="0" y="11359"/>
                </a:moveTo>
                <a:lnTo>
                  <a:pt x="90872" y="85192"/>
                </a:lnTo>
                <a:lnTo>
                  <a:pt x="164706" y="0"/>
                </a:lnTo>
              </a:path>
            </a:pathLst>
          </a:custGeom>
          <a:noFill/>
          <a:ln w="38100">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219AB3"/>
              </a:solidFill>
            </a:endParaRPr>
          </a:p>
        </p:txBody>
      </p:sp>
      <p:cxnSp>
        <p:nvCxnSpPr>
          <p:cNvPr id="32" name="Straight Connector 31">
            <a:extLst>
              <a:ext uri="{FF2B5EF4-FFF2-40B4-BE49-F238E27FC236}">
                <a16:creationId xmlns:a16="http://schemas.microsoft.com/office/drawing/2014/main" id="{E036A868-6D6F-4269-A2B9-92BCF64E93DA}"/>
              </a:ext>
            </a:extLst>
          </p:cNvPr>
          <p:cNvCxnSpPr/>
          <p:nvPr/>
        </p:nvCxnSpPr>
        <p:spPr>
          <a:xfrm>
            <a:off x="11650786" y="147607"/>
            <a:ext cx="0" cy="1428413"/>
          </a:xfrm>
          <a:prstGeom prst="line">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cxnSp>
      <p:sp>
        <p:nvSpPr>
          <p:cNvPr id="33" name="TextBox 32">
            <a:extLst>
              <a:ext uri="{FF2B5EF4-FFF2-40B4-BE49-F238E27FC236}">
                <a16:creationId xmlns:a16="http://schemas.microsoft.com/office/drawing/2014/main" id="{35068FCE-DF2E-4F09-A3FA-3C6BBD467106}"/>
              </a:ext>
            </a:extLst>
          </p:cNvPr>
          <p:cNvSpPr txBox="1"/>
          <p:nvPr/>
        </p:nvSpPr>
        <p:spPr>
          <a:xfrm>
            <a:off x="10228076" y="291419"/>
            <a:ext cx="1280159" cy="276999"/>
          </a:xfrm>
          <a:prstGeom prst="rect">
            <a:avLst/>
          </a:prstGeom>
          <a:noFill/>
        </p:spPr>
        <p:txBody>
          <a:bodyPr wrap="none" rtlCol="0">
            <a:spAutoFit/>
          </a:bodyPr>
          <a:lstStyle/>
          <a:p>
            <a:r>
              <a:rPr lang="en-US" sz="1200" b="1" cap="all" spc="120" dirty="0">
                <a:solidFill>
                  <a:schemeClr val="bg1"/>
                </a:solidFill>
                <a:latin typeface="Verdana" panose="020B0604030504040204" pitchFamily="34" charset="0"/>
                <a:ea typeface="Verdana" panose="020B0604030504040204" pitchFamily="34" charset="0"/>
              </a:rPr>
              <a:t>Scroll up</a:t>
            </a:r>
          </a:p>
        </p:txBody>
      </p:sp>
      <p:sp>
        <p:nvSpPr>
          <p:cNvPr id="42" name="TextBox 41">
            <a:extLst>
              <a:ext uri="{FF2B5EF4-FFF2-40B4-BE49-F238E27FC236}">
                <a16:creationId xmlns:a16="http://schemas.microsoft.com/office/drawing/2014/main" id="{6140F8DC-A82D-4D7A-92E6-6FC6E781B277}"/>
              </a:ext>
            </a:extLst>
          </p:cNvPr>
          <p:cNvSpPr txBox="1"/>
          <p:nvPr/>
        </p:nvSpPr>
        <p:spPr>
          <a:xfrm>
            <a:off x="1402578" y="5531561"/>
            <a:ext cx="5076518" cy="830997"/>
          </a:xfrm>
          <a:prstGeom prst="rect">
            <a:avLst/>
          </a:prstGeom>
          <a:noFill/>
        </p:spPr>
        <p:txBody>
          <a:bodyPr wrap="none" rtlCol="0">
            <a:spAutoFit/>
          </a:bodyPr>
          <a:lstStyle/>
          <a:p>
            <a:pPr algn="ctr"/>
            <a:r>
              <a:rPr lang="en-US" sz="2400" b="1" spc="120" dirty="0">
                <a:ea typeface="Verdana" panose="020B0604030504040204" pitchFamily="34" charset="0"/>
              </a:rPr>
              <a:t>We charge a flat fee of $39/month</a:t>
            </a:r>
            <a:br>
              <a:rPr lang="en-US" sz="2400" b="1" spc="120" dirty="0">
                <a:ea typeface="Verdana" panose="020B0604030504040204" pitchFamily="34" charset="0"/>
              </a:rPr>
            </a:br>
            <a:r>
              <a:rPr lang="en-US" sz="2400" b="1" spc="120" dirty="0">
                <a:ea typeface="Verdana" panose="020B0604030504040204" pitchFamily="34" charset="0"/>
              </a:rPr>
              <a:t>to manage your water</a:t>
            </a:r>
          </a:p>
        </p:txBody>
      </p:sp>
      <p:sp>
        <p:nvSpPr>
          <p:cNvPr id="43" name="Rectangle 42">
            <a:extLst>
              <a:ext uri="{FF2B5EF4-FFF2-40B4-BE49-F238E27FC236}">
                <a16:creationId xmlns:a16="http://schemas.microsoft.com/office/drawing/2014/main" id="{BA7056FD-4182-4604-AB95-3966C50AB80B}"/>
              </a:ext>
            </a:extLst>
          </p:cNvPr>
          <p:cNvSpPr/>
          <p:nvPr/>
        </p:nvSpPr>
        <p:spPr>
          <a:xfrm>
            <a:off x="7114090" y="5776426"/>
            <a:ext cx="2011680" cy="457200"/>
          </a:xfrm>
          <a:prstGeom prst="rect">
            <a:avLst/>
          </a:prstGeom>
          <a:solidFill>
            <a:schemeClr val="accent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solidFill>
                  <a:schemeClr val="tx1"/>
                </a:solidFill>
                <a:ea typeface="Verdana" panose="020B0604030504040204" pitchFamily="34" charset="0"/>
              </a:rPr>
              <a:t>CONTACT US</a:t>
            </a:r>
          </a:p>
        </p:txBody>
      </p:sp>
      <p:sp>
        <p:nvSpPr>
          <p:cNvPr id="58" name="TextBox 57">
            <a:extLst>
              <a:ext uri="{FF2B5EF4-FFF2-40B4-BE49-F238E27FC236}">
                <a16:creationId xmlns:a16="http://schemas.microsoft.com/office/drawing/2014/main" id="{38B5EDE4-96B7-43F6-A7D3-8515A76050E6}"/>
              </a:ext>
            </a:extLst>
          </p:cNvPr>
          <p:cNvSpPr txBox="1"/>
          <p:nvPr/>
        </p:nvSpPr>
        <p:spPr>
          <a:xfrm>
            <a:off x="647448" y="6521789"/>
            <a:ext cx="2795958" cy="253916"/>
          </a:xfrm>
          <a:prstGeom prst="rect">
            <a:avLst/>
          </a:prstGeom>
          <a:noFill/>
        </p:spPr>
        <p:txBody>
          <a:bodyPr wrap="none" rtlCol="0">
            <a:spAutoFit/>
          </a:bodyPr>
          <a:lstStyle/>
          <a:p>
            <a:r>
              <a:rPr lang="en-US" sz="1050" dirty="0">
                <a:latin typeface="Verdana" panose="020B0604030504040204" pitchFamily="34" charset="0"/>
                <a:ea typeface="Verdana" panose="020B0604030504040204" pitchFamily="34" charset="0"/>
              </a:rPr>
              <a:t>© Copyright 2019. All rights reserved.</a:t>
            </a:r>
          </a:p>
        </p:txBody>
      </p:sp>
      <p:sp>
        <p:nvSpPr>
          <p:cNvPr id="59" name="TextBox 58">
            <a:extLst>
              <a:ext uri="{FF2B5EF4-FFF2-40B4-BE49-F238E27FC236}">
                <a16:creationId xmlns:a16="http://schemas.microsoft.com/office/drawing/2014/main" id="{78F07035-C790-4E94-B3F4-05F96FB1723B}"/>
              </a:ext>
            </a:extLst>
          </p:cNvPr>
          <p:cNvSpPr txBox="1"/>
          <p:nvPr/>
        </p:nvSpPr>
        <p:spPr>
          <a:xfrm>
            <a:off x="3395383" y="6521789"/>
            <a:ext cx="1515158" cy="253916"/>
          </a:xfrm>
          <a:prstGeom prst="rect">
            <a:avLst/>
          </a:prstGeom>
          <a:noFill/>
        </p:spPr>
        <p:txBody>
          <a:bodyPr wrap="none" rtlCol="0">
            <a:spAutoFit/>
          </a:bodyPr>
          <a:lstStyle/>
          <a:p>
            <a:r>
              <a:rPr lang="en-US" sz="1050" dirty="0">
                <a:latin typeface="Verdana" panose="020B0604030504040204" pitchFamily="34" charset="0"/>
                <a:ea typeface="Verdana" panose="020B0604030504040204" pitchFamily="34" charset="0"/>
              </a:rPr>
              <a:t>General Conditions.</a:t>
            </a:r>
          </a:p>
        </p:txBody>
      </p:sp>
      <p:sp>
        <p:nvSpPr>
          <p:cNvPr id="60" name="TextBox 59">
            <a:extLst>
              <a:ext uri="{FF2B5EF4-FFF2-40B4-BE49-F238E27FC236}">
                <a16:creationId xmlns:a16="http://schemas.microsoft.com/office/drawing/2014/main" id="{1F49AC3A-DF34-475D-8E1F-1FCEC17D2C8B}"/>
              </a:ext>
            </a:extLst>
          </p:cNvPr>
          <p:cNvSpPr txBox="1"/>
          <p:nvPr/>
        </p:nvSpPr>
        <p:spPr>
          <a:xfrm>
            <a:off x="4923145" y="6521789"/>
            <a:ext cx="1075936" cy="253916"/>
          </a:xfrm>
          <a:prstGeom prst="rect">
            <a:avLst/>
          </a:prstGeom>
          <a:noFill/>
        </p:spPr>
        <p:txBody>
          <a:bodyPr wrap="none" rtlCol="0">
            <a:spAutoFit/>
          </a:bodyPr>
          <a:lstStyle/>
          <a:p>
            <a:r>
              <a:rPr lang="en-US" sz="1050" dirty="0">
                <a:latin typeface="Verdana" panose="020B0604030504040204" pitchFamily="34" charset="0"/>
                <a:ea typeface="Verdana" panose="020B0604030504040204" pitchFamily="34" charset="0"/>
              </a:rPr>
              <a:t>Cookie Policy</a:t>
            </a:r>
          </a:p>
        </p:txBody>
      </p:sp>
      <p:pic>
        <p:nvPicPr>
          <p:cNvPr id="2" name="Picture 1">
            <a:extLst>
              <a:ext uri="{FF2B5EF4-FFF2-40B4-BE49-F238E27FC236}">
                <a16:creationId xmlns:a16="http://schemas.microsoft.com/office/drawing/2014/main" id="{92344AB0-5300-43E0-8FC1-91C01CD5C7DD}"/>
              </a:ext>
            </a:extLst>
          </p:cNvPr>
          <p:cNvPicPr>
            <a:picLocks noChangeAspect="1"/>
          </p:cNvPicPr>
          <p:nvPr/>
        </p:nvPicPr>
        <p:blipFill rotWithShape="1">
          <a:blip r:embed="rId6"/>
          <a:srcRect t="1760"/>
          <a:stretch/>
        </p:blipFill>
        <p:spPr>
          <a:xfrm>
            <a:off x="517383" y="1425373"/>
            <a:ext cx="2567889" cy="2737832"/>
          </a:xfrm>
          <a:prstGeom prst="rect">
            <a:avLst/>
          </a:prstGeom>
        </p:spPr>
      </p:pic>
      <p:sp>
        <p:nvSpPr>
          <p:cNvPr id="62" name="TextBox 61">
            <a:extLst>
              <a:ext uri="{FF2B5EF4-FFF2-40B4-BE49-F238E27FC236}">
                <a16:creationId xmlns:a16="http://schemas.microsoft.com/office/drawing/2014/main" id="{D0BA4E72-75F9-4EC9-9A25-8605B517E833}"/>
              </a:ext>
            </a:extLst>
          </p:cNvPr>
          <p:cNvSpPr txBox="1"/>
          <p:nvPr/>
        </p:nvSpPr>
        <p:spPr>
          <a:xfrm>
            <a:off x="514452" y="4313456"/>
            <a:ext cx="2623195" cy="584775"/>
          </a:xfrm>
          <a:prstGeom prst="rect">
            <a:avLst/>
          </a:prstGeom>
          <a:noFill/>
        </p:spPr>
        <p:txBody>
          <a:bodyPr wrap="square" rtlCol="0">
            <a:spAutoFit/>
          </a:bodyPr>
          <a:lstStyle/>
          <a:p>
            <a:pPr algn="ctr"/>
            <a:r>
              <a:rPr lang="en-US" sz="1600" b="1" dirty="0">
                <a:solidFill>
                  <a:schemeClr val="bg1"/>
                </a:solidFill>
              </a:rPr>
              <a:t>Joseph Bruun-Jensen</a:t>
            </a:r>
            <a:br>
              <a:rPr lang="en-US" sz="1600" dirty="0">
                <a:solidFill>
                  <a:schemeClr val="bg1"/>
                </a:solidFill>
              </a:rPr>
            </a:br>
            <a:r>
              <a:rPr lang="en-US" sz="1600" dirty="0">
                <a:solidFill>
                  <a:schemeClr val="bg1"/>
                </a:solidFill>
              </a:rPr>
              <a:t>and his dog, Cookie</a:t>
            </a:r>
            <a:endParaRPr lang="en-US" sz="1600" dirty="0"/>
          </a:p>
        </p:txBody>
      </p:sp>
      <p:sp>
        <p:nvSpPr>
          <p:cNvPr id="63" name="TextBox 62">
            <a:extLst>
              <a:ext uri="{FF2B5EF4-FFF2-40B4-BE49-F238E27FC236}">
                <a16:creationId xmlns:a16="http://schemas.microsoft.com/office/drawing/2014/main" id="{EC270A97-9ECC-44A8-BDC9-585998A6ADD0}"/>
              </a:ext>
            </a:extLst>
          </p:cNvPr>
          <p:cNvSpPr txBox="1"/>
          <p:nvPr/>
        </p:nvSpPr>
        <p:spPr>
          <a:xfrm>
            <a:off x="3532196" y="1466810"/>
            <a:ext cx="5728878" cy="2677656"/>
          </a:xfrm>
          <a:prstGeom prst="rect">
            <a:avLst/>
          </a:prstGeom>
          <a:noFill/>
        </p:spPr>
        <p:txBody>
          <a:bodyPr wrap="square" rtlCol="0">
            <a:spAutoFit/>
          </a:bodyPr>
          <a:lstStyle/>
          <a:p>
            <a:r>
              <a:rPr lang="en-US" sz="1400" dirty="0">
                <a:solidFill>
                  <a:schemeClr val="bg1"/>
                </a:solidFill>
              </a:rPr>
              <a:t>For my whole life I’ve wanted to change the world for the better, and after taking classes like Environmental Science, I came to understand how important and vital it is to keep resources, like water, sustainable. I have had the opportunity to experience the beauty of Earth, and so, maintaining it became my main goal. I started </a:t>
            </a:r>
            <a:r>
              <a:rPr lang="en-US" sz="1400" dirty="0" err="1">
                <a:solidFill>
                  <a:schemeClr val="bg1"/>
                </a:solidFill>
              </a:rPr>
              <a:t>Watever</a:t>
            </a:r>
            <a:r>
              <a:rPr lang="en-US" sz="1400" dirty="0">
                <a:solidFill>
                  <a:schemeClr val="bg1"/>
                </a:solidFill>
              </a:rPr>
              <a:t>, Inc. to try and tackle the problem of overusing and misusing water in the irrigation of plants, specifically in vineyards and orchards, and I hope to expand </a:t>
            </a:r>
            <a:r>
              <a:rPr lang="en-US" sz="1400" dirty="0" err="1">
                <a:solidFill>
                  <a:schemeClr val="bg1"/>
                </a:solidFill>
              </a:rPr>
              <a:t>Watever</a:t>
            </a:r>
            <a:r>
              <a:rPr lang="en-US" sz="1400" dirty="0">
                <a:solidFill>
                  <a:schemeClr val="bg1"/>
                </a:solidFill>
              </a:rPr>
              <a:t>, Inc. to tackle this problem throughout the world. While it may be a small step in the right direction, I believe it takes many small steps to make such an impact. </a:t>
            </a:r>
            <a:endParaRPr lang="en-US" sz="1400" dirty="0"/>
          </a:p>
          <a:p>
            <a:endParaRPr lang="en-US" sz="1400" dirty="0"/>
          </a:p>
          <a:p>
            <a:r>
              <a:rPr lang="en-US" sz="1400" dirty="0">
                <a:solidFill>
                  <a:schemeClr val="bg1"/>
                </a:solidFill>
              </a:rPr>
              <a:t>Joseph Bruun-Jensen</a:t>
            </a:r>
          </a:p>
          <a:p>
            <a:r>
              <a:rPr lang="en-US" sz="1400" dirty="0">
                <a:solidFill>
                  <a:schemeClr val="bg1"/>
                </a:solidFill>
              </a:rPr>
              <a:t>Founder and CEO</a:t>
            </a:r>
          </a:p>
        </p:txBody>
      </p:sp>
      <p:sp>
        <p:nvSpPr>
          <p:cNvPr id="64" name="Freeform 1005">
            <a:extLst>
              <a:ext uri="{FF2B5EF4-FFF2-40B4-BE49-F238E27FC236}">
                <a16:creationId xmlns:a16="http://schemas.microsoft.com/office/drawing/2014/main" id="{0EF7BE6B-2F23-430D-B4A6-E02EFCAF8ED7}"/>
              </a:ext>
            </a:extLst>
          </p:cNvPr>
          <p:cNvSpPr>
            <a:spLocks noEditPoints="1"/>
          </p:cNvSpPr>
          <p:nvPr/>
        </p:nvSpPr>
        <p:spPr bwMode="auto">
          <a:xfrm>
            <a:off x="374727" y="112157"/>
            <a:ext cx="593464" cy="516736"/>
          </a:xfrm>
          <a:custGeom>
            <a:avLst/>
            <a:gdLst>
              <a:gd name="T0" fmla="*/ 320 w 321"/>
              <a:gd name="T1" fmla="*/ 27 h 280"/>
              <a:gd name="T2" fmla="*/ 312 w 321"/>
              <a:gd name="T3" fmla="*/ 19 h 280"/>
              <a:gd name="T4" fmla="*/ 147 w 321"/>
              <a:gd name="T5" fmla="*/ 32 h 280"/>
              <a:gd name="T6" fmla="*/ 133 w 321"/>
              <a:gd name="T7" fmla="*/ 56 h 280"/>
              <a:gd name="T8" fmla="*/ 9 w 321"/>
              <a:gd name="T9" fmla="*/ 55 h 280"/>
              <a:gd name="T10" fmla="*/ 1 w 321"/>
              <a:gd name="T11" fmla="*/ 63 h 280"/>
              <a:gd name="T12" fmla="*/ 4 w 321"/>
              <a:gd name="T13" fmla="*/ 73 h 280"/>
              <a:gd name="T14" fmla="*/ 114 w 321"/>
              <a:gd name="T15" fmla="*/ 140 h 280"/>
              <a:gd name="T16" fmla="*/ 125 w 321"/>
              <a:gd name="T17" fmla="*/ 139 h 280"/>
              <a:gd name="T18" fmla="*/ 129 w 321"/>
              <a:gd name="T19" fmla="*/ 138 h 280"/>
              <a:gd name="T20" fmla="*/ 129 w 321"/>
              <a:gd name="T21" fmla="*/ 269 h 280"/>
              <a:gd name="T22" fmla="*/ 139 w 321"/>
              <a:gd name="T23" fmla="*/ 280 h 280"/>
              <a:gd name="T24" fmla="*/ 150 w 321"/>
              <a:gd name="T25" fmla="*/ 269 h 280"/>
              <a:gd name="T26" fmla="*/ 150 w 321"/>
              <a:gd name="T27" fmla="*/ 125 h 280"/>
              <a:gd name="T28" fmla="*/ 165 w 321"/>
              <a:gd name="T29" fmla="*/ 133 h 280"/>
              <a:gd name="T30" fmla="*/ 176 w 321"/>
              <a:gd name="T31" fmla="*/ 134 h 280"/>
              <a:gd name="T32" fmla="*/ 318 w 321"/>
              <a:gd name="T33" fmla="*/ 37 h 280"/>
              <a:gd name="T34" fmla="*/ 320 w 321"/>
              <a:gd name="T35" fmla="*/ 27 h 280"/>
              <a:gd name="T36" fmla="*/ 119 w 321"/>
              <a:gd name="T37" fmla="*/ 118 h 280"/>
              <a:gd name="T38" fmla="*/ 33 w 321"/>
              <a:gd name="T39" fmla="*/ 72 h 280"/>
              <a:gd name="T40" fmla="*/ 124 w 321"/>
              <a:gd name="T41" fmla="*/ 75 h 280"/>
              <a:gd name="T42" fmla="*/ 131 w 321"/>
              <a:gd name="T43" fmla="*/ 82 h 280"/>
              <a:gd name="T44" fmla="*/ 132 w 321"/>
              <a:gd name="T45" fmla="*/ 92 h 280"/>
              <a:gd name="T46" fmla="*/ 134 w 321"/>
              <a:gd name="T47" fmla="*/ 96 h 280"/>
              <a:gd name="T48" fmla="*/ 132 w 321"/>
              <a:gd name="T49" fmla="*/ 99 h 280"/>
              <a:gd name="T50" fmla="*/ 119 w 321"/>
              <a:gd name="T51" fmla="*/ 118 h 280"/>
              <a:gd name="T52" fmla="*/ 171 w 321"/>
              <a:gd name="T53" fmla="*/ 112 h 280"/>
              <a:gd name="T54" fmla="*/ 153 w 321"/>
              <a:gd name="T55" fmla="*/ 87 h 280"/>
              <a:gd name="T56" fmla="*/ 153 w 321"/>
              <a:gd name="T57" fmla="*/ 87 h 280"/>
              <a:gd name="T58" fmla="*/ 162 w 321"/>
              <a:gd name="T59" fmla="*/ 47 h 280"/>
              <a:gd name="T60" fmla="*/ 224 w 321"/>
              <a:gd name="T61" fmla="*/ 29 h 280"/>
              <a:gd name="T62" fmla="*/ 290 w 321"/>
              <a:gd name="T63" fmla="*/ 36 h 280"/>
              <a:gd name="T64" fmla="*/ 171 w 321"/>
              <a:gd name="T65" fmla="*/ 112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1" h="280">
                <a:moveTo>
                  <a:pt x="320" y="27"/>
                </a:moveTo>
                <a:cubicBezTo>
                  <a:pt x="319" y="23"/>
                  <a:pt x="316" y="20"/>
                  <a:pt x="312" y="19"/>
                </a:cubicBezTo>
                <a:cubicBezTo>
                  <a:pt x="229" y="0"/>
                  <a:pt x="173" y="4"/>
                  <a:pt x="147" y="32"/>
                </a:cubicBezTo>
                <a:cubicBezTo>
                  <a:pt x="140" y="40"/>
                  <a:pt x="136" y="48"/>
                  <a:pt x="133" y="56"/>
                </a:cubicBezTo>
                <a:cubicBezTo>
                  <a:pt x="110" y="41"/>
                  <a:pt x="68" y="41"/>
                  <a:pt x="9" y="55"/>
                </a:cubicBezTo>
                <a:cubicBezTo>
                  <a:pt x="5" y="56"/>
                  <a:pt x="2" y="59"/>
                  <a:pt x="1" y="63"/>
                </a:cubicBezTo>
                <a:cubicBezTo>
                  <a:pt x="0" y="66"/>
                  <a:pt x="1" y="70"/>
                  <a:pt x="4" y="73"/>
                </a:cubicBezTo>
                <a:cubicBezTo>
                  <a:pt x="11" y="81"/>
                  <a:pt x="71" y="140"/>
                  <a:pt x="114" y="140"/>
                </a:cubicBezTo>
                <a:cubicBezTo>
                  <a:pt x="118" y="140"/>
                  <a:pt x="122" y="140"/>
                  <a:pt x="125" y="139"/>
                </a:cubicBezTo>
                <a:cubicBezTo>
                  <a:pt x="126" y="139"/>
                  <a:pt x="127" y="138"/>
                  <a:pt x="129" y="138"/>
                </a:cubicBezTo>
                <a:cubicBezTo>
                  <a:pt x="129" y="269"/>
                  <a:pt x="129" y="269"/>
                  <a:pt x="129" y="269"/>
                </a:cubicBezTo>
                <a:cubicBezTo>
                  <a:pt x="129" y="275"/>
                  <a:pt x="133" y="280"/>
                  <a:pt x="139" y="280"/>
                </a:cubicBezTo>
                <a:cubicBezTo>
                  <a:pt x="145" y="280"/>
                  <a:pt x="150" y="275"/>
                  <a:pt x="150" y="269"/>
                </a:cubicBezTo>
                <a:cubicBezTo>
                  <a:pt x="150" y="125"/>
                  <a:pt x="150" y="125"/>
                  <a:pt x="150" y="125"/>
                </a:cubicBezTo>
                <a:cubicBezTo>
                  <a:pt x="154" y="129"/>
                  <a:pt x="160" y="132"/>
                  <a:pt x="165" y="133"/>
                </a:cubicBezTo>
                <a:cubicBezTo>
                  <a:pt x="169" y="134"/>
                  <a:pt x="173" y="134"/>
                  <a:pt x="176" y="134"/>
                </a:cubicBezTo>
                <a:cubicBezTo>
                  <a:pt x="230" y="134"/>
                  <a:pt x="309" y="47"/>
                  <a:pt x="318" y="37"/>
                </a:cubicBezTo>
                <a:cubicBezTo>
                  <a:pt x="320" y="34"/>
                  <a:pt x="321" y="30"/>
                  <a:pt x="320" y="27"/>
                </a:cubicBezTo>
                <a:close/>
                <a:moveTo>
                  <a:pt x="119" y="118"/>
                </a:moveTo>
                <a:cubicBezTo>
                  <a:pt x="100" y="124"/>
                  <a:pt x="61" y="97"/>
                  <a:pt x="33" y="72"/>
                </a:cubicBezTo>
                <a:cubicBezTo>
                  <a:pt x="92" y="60"/>
                  <a:pt x="116" y="68"/>
                  <a:pt x="124" y="75"/>
                </a:cubicBezTo>
                <a:cubicBezTo>
                  <a:pt x="127" y="77"/>
                  <a:pt x="129" y="80"/>
                  <a:pt x="131" y="82"/>
                </a:cubicBezTo>
                <a:cubicBezTo>
                  <a:pt x="131" y="87"/>
                  <a:pt x="132" y="91"/>
                  <a:pt x="132" y="92"/>
                </a:cubicBezTo>
                <a:cubicBezTo>
                  <a:pt x="133" y="94"/>
                  <a:pt x="133" y="95"/>
                  <a:pt x="134" y="96"/>
                </a:cubicBezTo>
                <a:cubicBezTo>
                  <a:pt x="133" y="97"/>
                  <a:pt x="133" y="98"/>
                  <a:pt x="132" y="99"/>
                </a:cubicBezTo>
                <a:cubicBezTo>
                  <a:pt x="129" y="116"/>
                  <a:pt x="122" y="118"/>
                  <a:pt x="119" y="118"/>
                </a:cubicBezTo>
                <a:close/>
                <a:moveTo>
                  <a:pt x="171" y="112"/>
                </a:moveTo>
                <a:cubicBezTo>
                  <a:pt x="168" y="112"/>
                  <a:pt x="158" y="109"/>
                  <a:pt x="153" y="87"/>
                </a:cubicBezTo>
                <a:cubicBezTo>
                  <a:pt x="153" y="87"/>
                  <a:pt x="153" y="87"/>
                  <a:pt x="153" y="87"/>
                </a:cubicBezTo>
                <a:cubicBezTo>
                  <a:pt x="153" y="86"/>
                  <a:pt x="147" y="63"/>
                  <a:pt x="162" y="47"/>
                </a:cubicBezTo>
                <a:cubicBezTo>
                  <a:pt x="171" y="38"/>
                  <a:pt x="189" y="29"/>
                  <a:pt x="224" y="29"/>
                </a:cubicBezTo>
                <a:cubicBezTo>
                  <a:pt x="241" y="29"/>
                  <a:pt x="263" y="31"/>
                  <a:pt x="290" y="36"/>
                </a:cubicBezTo>
                <a:cubicBezTo>
                  <a:pt x="253" y="74"/>
                  <a:pt x="198" y="119"/>
                  <a:pt x="171" y="112"/>
                </a:cubicBezTo>
                <a:close/>
              </a:path>
            </a:pathLst>
          </a:custGeom>
          <a:solidFill>
            <a:srgbClr val="64CDE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5" name="Freeform 428">
            <a:extLst>
              <a:ext uri="{FF2B5EF4-FFF2-40B4-BE49-F238E27FC236}">
                <a16:creationId xmlns:a16="http://schemas.microsoft.com/office/drawing/2014/main" id="{7096F6A8-CA8C-483F-A257-36590D36C869}"/>
              </a:ext>
            </a:extLst>
          </p:cNvPr>
          <p:cNvSpPr>
            <a:spLocks noEditPoints="1"/>
          </p:cNvSpPr>
          <p:nvPr/>
        </p:nvSpPr>
        <p:spPr bwMode="auto">
          <a:xfrm>
            <a:off x="422855" y="501725"/>
            <a:ext cx="419132" cy="586751"/>
          </a:xfrm>
          <a:custGeom>
            <a:avLst/>
            <a:gdLst>
              <a:gd name="T0" fmla="*/ 114 w 227"/>
              <a:gd name="T1" fmla="*/ 320 h 320"/>
              <a:gd name="T2" fmla="*/ 102 w 227"/>
              <a:gd name="T3" fmla="*/ 319 h 320"/>
              <a:gd name="T4" fmla="*/ 0 w 227"/>
              <a:gd name="T5" fmla="*/ 209 h 320"/>
              <a:gd name="T6" fmla="*/ 9 w 227"/>
              <a:gd name="T7" fmla="*/ 167 h 320"/>
              <a:gd name="T8" fmla="*/ 22 w 227"/>
              <a:gd name="T9" fmla="*/ 145 h 320"/>
              <a:gd name="T10" fmla="*/ 29 w 227"/>
              <a:gd name="T11" fmla="*/ 136 h 320"/>
              <a:gd name="T12" fmla="*/ 62 w 227"/>
              <a:gd name="T13" fmla="*/ 93 h 320"/>
              <a:gd name="T14" fmla="*/ 92 w 227"/>
              <a:gd name="T15" fmla="*/ 20 h 320"/>
              <a:gd name="T16" fmla="*/ 112 w 227"/>
              <a:gd name="T17" fmla="*/ 0 h 320"/>
              <a:gd name="T18" fmla="*/ 113 w 227"/>
              <a:gd name="T19" fmla="*/ 0 h 320"/>
              <a:gd name="T20" fmla="*/ 115 w 227"/>
              <a:gd name="T21" fmla="*/ 0 h 320"/>
              <a:gd name="T22" fmla="*/ 116 w 227"/>
              <a:gd name="T23" fmla="*/ 0 h 320"/>
              <a:gd name="T24" fmla="*/ 135 w 227"/>
              <a:gd name="T25" fmla="*/ 20 h 320"/>
              <a:gd name="T26" fmla="*/ 165 w 227"/>
              <a:gd name="T27" fmla="*/ 93 h 320"/>
              <a:gd name="T28" fmla="*/ 199 w 227"/>
              <a:gd name="T29" fmla="*/ 136 h 320"/>
              <a:gd name="T30" fmla="*/ 206 w 227"/>
              <a:gd name="T31" fmla="*/ 145 h 320"/>
              <a:gd name="T32" fmla="*/ 219 w 227"/>
              <a:gd name="T33" fmla="*/ 167 h 320"/>
              <a:gd name="T34" fmla="*/ 227 w 227"/>
              <a:gd name="T35" fmla="*/ 209 h 320"/>
              <a:gd name="T36" fmla="*/ 125 w 227"/>
              <a:gd name="T37" fmla="*/ 319 h 320"/>
              <a:gd name="T38" fmla="*/ 114 w 227"/>
              <a:gd name="T39" fmla="*/ 320 h 320"/>
              <a:gd name="T40" fmla="*/ 113 w 227"/>
              <a:gd name="T41" fmla="*/ 21 h 320"/>
              <a:gd name="T42" fmla="*/ 113 w 227"/>
              <a:gd name="T43" fmla="*/ 22 h 320"/>
              <a:gd name="T44" fmla="*/ 80 w 227"/>
              <a:gd name="T45" fmla="*/ 105 h 320"/>
              <a:gd name="T46" fmla="*/ 45 w 227"/>
              <a:gd name="T47" fmla="*/ 150 h 320"/>
              <a:gd name="T48" fmla="*/ 39 w 227"/>
              <a:gd name="T49" fmla="*/ 158 h 320"/>
              <a:gd name="T50" fmla="*/ 28 w 227"/>
              <a:gd name="T51" fmla="*/ 175 h 320"/>
              <a:gd name="T52" fmla="*/ 21 w 227"/>
              <a:gd name="T53" fmla="*/ 209 h 320"/>
              <a:gd name="T54" fmla="*/ 104 w 227"/>
              <a:gd name="T55" fmla="*/ 298 h 320"/>
              <a:gd name="T56" fmla="*/ 114 w 227"/>
              <a:gd name="T57" fmla="*/ 298 h 320"/>
              <a:gd name="T58" fmla="*/ 123 w 227"/>
              <a:gd name="T59" fmla="*/ 298 h 320"/>
              <a:gd name="T60" fmla="*/ 206 w 227"/>
              <a:gd name="T61" fmla="*/ 209 h 320"/>
              <a:gd name="T62" fmla="*/ 199 w 227"/>
              <a:gd name="T63" fmla="*/ 175 h 320"/>
              <a:gd name="T64" fmla="*/ 189 w 227"/>
              <a:gd name="T65" fmla="*/ 158 h 320"/>
              <a:gd name="T66" fmla="*/ 182 w 227"/>
              <a:gd name="T67" fmla="*/ 150 h 320"/>
              <a:gd name="T68" fmla="*/ 148 w 227"/>
              <a:gd name="T69" fmla="*/ 105 h 320"/>
              <a:gd name="T70" fmla="*/ 114 w 227"/>
              <a:gd name="T71" fmla="*/ 22 h 320"/>
              <a:gd name="T72" fmla="*/ 114 w 227"/>
              <a:gd name="T73" fmla="*/ 21 h 320"/>
              <a:gd name="T74" fmla="*/ 113 w 227"/>
              <a:gd name="T75" fmla="*/ 21 h 320"/>
              <a:gd name="T76" fmla="*/ 118 w 227"/>
              <a:gd name="T77" fmla="*/ 21 h 320"/>
              <a:gd name="T78" fmla="*/ 118 w 227"/>
              <a:gd name="T79" fmla="*/ 21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7" h="320">
                <a:moveTo>
                  <a:pt x="114" y="320"/>
                </a:moveTo>
                <a:cubicBezTo>
                  <a:pt x="107" y="320"/>
                  <a:pt x="102" y="319"/>
                  <a:pt x="102" y="319"/>
                </a:cubicBezTo>
                <a:cubicBezTo>
                  <a:pt x="44" y="313"/>
                  <a:pt x="0" y="266"/>
                  <a:pt x="0" y="209"/>
                </a:cubicBezTo>
                <a:cubicBezTo>
                  <a:pt x="0" y="194"/>
                  <a:pt x="6" y="174"/>
                  <a:pt x="9" y="167"/>
                </a:cubicBezTo>
                <a:cubicBezTo>
                  <a:pt x="11" y="160"/>
                  <a:pt x="16" y="153"/>
                  <a:pt x="22" y="145"/>
                </a:cubicBezTo>
                <a:cubicBezTo>
                  <a:pt x="23" y="143"/>
                  <a:pt x="25" y="140"/>
                  <a:pt x="29" y="136"/>
                </a:cubicBezTo>
                <a:cubicBezTo>
                  <a:pt x="37" y="126"/>
                  <a:pt x="50" y="110"/>
                  <a:pt x="62" y="93"/>
                </a:cubicBezTo>
                <a:cubicBezTo>
                  <a:pt x="74" y="75"/>
                  <a:pt x="88" y="47"/>
                  <a:pt x="92" y="20"/>
                </a:cubicBezTo>
                <a:cubicBezTo>
                  <a:pt x="92" y="8"/>
                  <a:pt x="101" y="0"/>
                  <a:pt x="112" y="0"/>
                </a:cubicBezTo>
                <a:cubicBezTo>
                  <a:pt x="112" y="0"/>
                  <a:pt x="112" y="0"/>
                  <a:pt x="113" y="0"/>
                </a:cubicBezTo>
                <a:cubicBezTo>
                  <a:pt x="113" y="0"/>
                  <a:pt x="114" y="0"/>
                  <a:pt x="115" y="0"/>
                </a:cubicBezTo>
                <a:cubicBezTo>
                  <a:pt x="115" y="0"/>
                  <a:pt x="115" y="0"/>
                  <a:pt x="116" y="0"/>
                </a:cubicBezTo>
                <a:cubicBezTo>
                  <a:pt x="127" y="0"/>
                  <a:pt x="135" y="8"/>
                  <a:pt x="135" y="20"/>
                </a:cubicBezTo>
                <a:cubicBezTo>
                  <a:pt x="139" y="47"/>
                  <a:pt x="154" y="75"/>
                  <a:pt x="165" y="93"/>
                </a:cubicBezTo>
                <a:cubicBezTo>
                  <a:pt x="177" y="110"/>
                  <a:pt x="191" y="126"/>
                  <a:pt x="199" y="136"/>
                </a:cubicBezTo>
                <a:cubicBezTo>
                  <a:pt x="202" y="140"/>
                  <a:pt x="204" y="143"/>
                  <a:pt x="206" y="145"/>
                </a:cubicBezTo>
                <a:cubicBezTo>
                  <a:pt x="212" y="153"/>
                  <a:pt x="216" y="160"/>
                  <a:pt x="219" y="167"/>
                </a:cubicBezTo>
                <a:cubicBezTo>
                  <a:pt x="222" y="174"/>
                  <a:pt x="227" y="194"/>
                  <a:pt x="227" y="209"/>
                </a:cubicBezTo>
                <a:cubicBezTo>
                  <a:pt x="227" y="266"/>
                  <a:pt x="184" y="313"/>
                  <a:pt x="125" y="319"/>
                </a:cubicBezTo>
                <a:cubicBezTo>
                  <a:pt x="125" y="319"/>
                  <a:pt x="120" y="320"/>
                  <a:pt x="114" y="320"/>
                </a:cubicBezTo>
                <a:close/>
                <a:moveTo>
                  <a:pt x="113" y="21"/>
                </a:moveTo>
                <a:cubicBezTo>
                  <a:pt x="113" y="22"/>
                  <a:pt x="113" y="22"/>
                  <a:pt x="113" y="22"/>
                </a:cubicBezTo>
                <a:cubicBezTo>
                  <a:pt x="109" y="54"/>
                  <a:pt x="93" y="84"/>
                  <a:pt x="80" y="105"/>
                </a:cubicBezTo>
                <a:cubicBezTo>
                  <a:pt x="67" y="123"/>
                  <a:pt x="53" y="140"/>
                  <a:pt x="45" y="150"/>
                </a:cubicBezTo>
                <a:cubicBezTo>
                  <a:pt x="42" y="153"/>
                  <a:pt x="40" y="156"/>
                  <a:pt x="39" y="158"/>
                </a:cubicBezTo>
                <a:cubicBezTo>
                  <a:pt x="34" y="164"/>
                  <a:pt x="30" y="170"/>
                  <a:pt x="28" y="175"/>
                </a:cubicBezTo>
                <a:cubicBezTo>
                  <a:pt x="26" y="181"/>
                  <a:pt x="21" y="198"/>
                  <a:pt x="21" y="209"/>
                </a:cubicBezTo>
                <a:cubicBezTo>
                  <a:pt x="21" y="255"/>
                  <a:pt x="57" y="293"/>
                  <a:pt x="104" y="298"/>
                </a:cubicBezTo>
                <a:cubicBezTo>
                  <a:pt x="104" y="298"/>
                  <a:pt x="109" y="298"/>
                  <a:pt x="114" y="298"/>
                </a:cubicBezTo>
                <a:cubicBezTo>
                  <a:pt x="119" y="298"/>
                  <a:pt x="123" y="298"/>
                  <a:pt x="123" y="298"/>
                </a:cubicBezTo>
                <a:cubicBezTo>
                  <a:pt x="171" y="293"/>
                  <a:pt x="206" y="255"/>
                  <a:pt x="206" y="209"/>
                </a:cubicBezTo>
                <a:cubicBezTo>
                  <a:pt x="206" y="198"/>
                  <a:pt x="201" y="181"/>
                  <a:pt x="199" y="175"/>
                </a:cubicBezTo>
                <a:cubicBezTo>
                  <a:pt x="197" y="170"/>
                  <a:pt x="193" y="164"/>
                  <a:pt x="189" y="158"/>
                </a:cubicBezTo>
                <a:cubicBezTo>
                  <a:pt x="187" y="156"/>
                  <a:pt x="185" y="153"/>
                  <a:pt x="182" y="150"/>
                </a:cubicBezTo>
                <a:cubicBezTo>
                  <a:pt x="174" y="140"/>
                  <a:pt x="160" y="123"/>
                  <a:pt x="148" y="105"/>
                </a:cubicBezTo>
                <a:cubicBezTo>
                  <a:pt x="134" y="84"/>
                  <a:pt x="118" y="54"/>
                  <a:pt x="114" y="22"/>
                </a:cubicBezTo>
                <a:cubicBezTo>
                  <a:pt x="114" y="22"/>
                  <a:pt x="114" y="22"/>
                  <a:pt x="114" y="21"/>
                </a:cubicBezTo>
                <a:cubicBezTo>
                  <a:pt x="114" y="21"/>
                  <a:pt x="114" y="21"/>
                  <a:pt x="113" y="21"/>
                </a:cubicBezTo>
                <a:close/>
                <a:moveTo>
                  <a:pt x="118" y="21"/>
                </a:moveTo>
                <a:cubicBezTo>
                  <a:pt x="118" y="21"/>
                  <a:pt x="118" y="21"/>
                  <a:pt x="118" y="21"/>
                </a:cubicBezTo>
                <a:close/>
              </a:path>
            </a:pathLst>
          </a:custGeom>
          <a:solidFill>
            <a:srgbClr val="64CDE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dirty="0"/>
          </a:p>
        </p:txBody>
      </p:sp>
      <p:sp>
        <p:nvSpPr>
          <p:cNvPr id="66" name="TextBox 65">
            <a:extLst>
              <a:ext uri="{FF2B5EF4-FFF2-40B4-BE49-F238E27FC236}">
                <a16:creationId xmlns:a16="http://schemas.microsoft.com/office/drawing/2014/main" id="{19DC0C51-CDE3-495D-945A-6058AD23C0B8}"/>
              </a:ext>
            </a:extLst>
          </p:cNvPr>
          <p:cNvSpPr txBox="1"/>
          <p:nvPr/>
        </p:nvSpPr>
        <p:spPr>
          <a:xfrm>
            <a:off x="590439" y="418883"/>
            <a:ext cx="1847962" cy="338554"/>
          </a:xfrm>
          <a:prstGeom prst="rect">
            <a:avLst/>
          </a:prstGeom>
          <a:noFill/>
        </p:spPr>
        <p:txBody>
          <a:bodyPr wrap="square" rtlCol="0">
            <a:spAutoFit/>
          </a:bodyPr>
          <a:lstStyle/>
          <a:p>
            <a:pPr algn="ctr"/>
            <a:r>
              <a:rPr lang="en-US" sz="1600" b="1" dirty="0">
                <a:solidFill>
                  <a:schemeClr val="bg1"/>
                </a:solidFill>
              </a:rPr>
              <a:t>WATEVER, INC.</a:t>
            </a:r>
            <a:endParaRPr lang="en-US" sz="1600" dirty="0"/>
          </a:p>
        </p:txBody>
      </p:sp>
    </p:spTree>
    <p:extLst>
      <p:ext uri="{BB962C8B-B14F-4D97-AF65-F5344CB8AC3E}">
        <p14:creationId xmlns:p14="http://schemas.microsoft.com/office/powerpoint/2010/main" val="21423374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B676A595-CA40-456A-905B-EF27DD69B8A8}"/>
              </a:ext>
            </a:extLst>
          </p:cNvPr>
          <p:cNvGraphicFramePr>
            <a:graphicFrameLocks noChangeAspect="1"/>
          </p:cNvGraphicFramePr>
          <p:nvPr>
            <p:custDataLst>
              <p:tags r:id="rId2"/>
            </p:custDataLs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9472" name="think-cell Slide" r:id="rId4" imgW="501" imgH="502" progId="TCLayout.ActiveDocument.1">
                  <p:embed/>
                </p:oleObj>
              </mc:Choice>
              <mc:Fallback>
                <p:oleObj name="think-cell Slide" r:id="rId4" imgW="501" imgH="502" progId="TCLayout.ActiveDocument.1">
                  <p:embed/>
                  <p:pic>
                    <p:nvPicPr>
                      <p:cNvPr id="4" name="Object 3" hidden="1">
                        <a:extLst>
                          <a:ext uri="{FF2B5EF4-FFF2-40B4-BE49-F238E27FC236}">
                            <a16:creationId xmlns:a16="http://schemas.microsoft.com/office/drawing/2014/main" id="{B676A595-CA40-456A-905B-EF27DD69B8A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59" name="TextBox 58">
            <a:extLst>
              <a:ext uri="{FF2B5EF4-FFF2-40B4-BE49-F238E27FC236}">
                <a16:creationId xmlns:a16="http://schemas.microsoft.com/office/drawing/2014/main" id="{78F07035-C790-4E94-B3F4-05F96FB1723B}"/>
              </a:ext>
            </a:extLst>
          </p:cNvPr>
          <p:cNvSpPr txBox="1"/>
          <p:nvPr/>
        </p:nvSpPr>
        <p:spPr>
          <a:xfrm>
            <a:off x="634255" y="372001"/>
            <a:ext cx="11169274" cy="6070893"/>
          </a:xfrm>
          <a:prstGeom prst="rect">
            <a:avLst/>
          </a:prstGeom>
          <a:noFill/>
        </p:spPr>
        <p:txBody>
          <a:bodyPr wrap="square" rtlCol="0">
            <a:spAutoFit/>
          </a:bodyPr>
          <a:lstStyle/>
          <a:p>
            <a:r>
              <a:rPr lang="en-US" sz="1050" dirty="0">
                <a:latin typeface="Verdana" panose="020B0604030504040204" pitchFamily="34" charset="0"/>
                <a:ea typeface="Verdana" panose="020B0604030504040204" pitchFamily="34" charset="0"/>
              </a:rPr>
              <a:t>Terms and Conditions ("Terms")</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Last updated: August 2019</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Please read these Terms and Conditions ("Terms", "Terms and Conditions") carefully before using the </a:t>
            </a:r>
            <a:r>
              <a:rPr lang="en-US" sz="1050" dirty="0">
                <a:latin typeface="Verdana" panose="020B0604030504040204" pitchFamily="34" charset="0"/>
                <a:ea typeface="Verdana" panose="020B0604030504040204" pitchFamily="34" charset="0"/>
                <a:hlinkClick r:id="rId6"/>
              </a:rPr>
              <a:t>http://www.watever.life</a:t>
            </a:r>
            <a:r>
              <a:rPr lang="en-US" sz="1050" dirty="0">
                <a:latin typeface="Verdana" panose="020B0604030504040204" pitchFamily="34" charset="0"/>
                <a:ea typeface="Verdana" panose="020B0604030504040204" pitchFamily="34" charset="0"/>
              </a:rPr>
              <a:t> website (the "Service") operated by </a:t>
            </a:r>
            <a:r>
              <a:rPr lang="en-US" sz="1050" dirty="0" err="1">
                <a:latin typeface="Verdana" panose="020B0604030504040204" pitchFamily="34" charset="0"/>
                <a:ea typeface="Verdana" panose="020B0604030504040204" pitchFamily="34" charset="0"/>
              </a:rPr>
              <a:t>Watever</a:t>
            </a:r>
            <a:r>
              <a:rPr lang="en-US" sz="1050" dirty="0">
                <a:latin typeface="Verdana" panose="020B0604030504040204" pitchFamily="34" charset="0"/>
                <a:ea typeface="Verdana" panose="020B0604030504040204" pitchFamily="34" charset="0"/>
              </a:rPr>
              <a:t>, Inc. ("us", "we", or "our").</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Your access to and use of the Service is conditioned on your acceptance of and compliance with these Terms. These Terms apply to all visitors, users and others who access or use the Service.</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By accessing or using the Service you agree to be bound by these Terms. If you disagree with any part of the terms then you may not access the Service.</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Purchases</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If you wish to purchase any product or service made available through the Service ("Purchase"), you may be asked to supply certain information relevant to your Purchase including, without limitation, your name, address, phone number, email address and credit card information.</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Subscriptions</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Some parts of the Service are billed on a subscription basis ("Subscription(s)"). You will be billed in advance on a recurring monthly basis.</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Links To Other Web Sites</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Our Service may contain links to third-party web sites or services that are not owned or controlled by </a:t>
            </a:r>
            <a:r>
              <a:rPr lang="en-US" sz="1050" dirty="0" err="1">
                <a:latin typeface="Verdana" panose="020B0604030504040204" pitchFamily="34" charset="0"/>
                <a:ea typeface="Verdana" panose="020B0604030504040204" pitchFamily="34" charset="0"/>
              </a:rPr>
              <a:t>Watever</a:t>
            </a:r>
            <a:r>
              <a:rPr lang="en-US" sz="1050" dirty="0">
                <a:latin typeface="Verdana" panose="020B0604030504040204" pitchFamily="34" charset="0"/>
                <a:ea typeface="Verdana" panose="020B0604030504040204" pitchFamily="34" charset="0"/>
              </a:rPr>
              <a:t>, Inc.</a:t>
            </a:r>
          </a:p>
          <a:p>
            <a:endParaRPr lang="en-US" sz="1050" dirty="0">
              <a:latin typeface="Verdana" panose="020B0604030504040204" pitchFamily="34" charset="0"/>
              <a:ea typeface="Verdana" panose="020B0604030504040204" pitchFamily="34" charset="0"/>
            </a:endParaRPr>
          </a:p>
          <a:p>
            <a:r>
              <a:rPr lang="en-US" sz="1050" dirty="0" err="1">
                <a:latin typeface="Verdana" panose="020B0604030504040204" pitchFamily="34" charset="0"/>
                <a:ea typeface="Verdana" panose="020B0604030504040204" pitchFamily="34" charset="0"/>
              </a:rPr>
              <a:t>Watever</a:t>
            </a:r>
            <a:r>
              <a:rPr lang="en-US" sz="1050" dirty="0">
                <a:latin typeface="Verdana" panose="020B0604030504040204" pitchFamily="34" charset="0"/>
                <a:ea typeface="Verdana" panose="020B0604030504040204" pitchFamily="34" charset="0"/>
              </a:rPr>
              <a:t>, Inc. has no control over, and assumes no responsibility for, the content, privacy policies, or practices of any third party web sites or services. You further acknowledge and agree that </a:t>
            </a:r>
            <a:r>
              <a:rPr lang="en-US" sz="1050" dirty="0" err="1">
                <a:latin typeface="Verdana" panose="020B0604030504040204" pitchFamily="34" charset="0"/>
                <a:ea typeface="Verdana" panose="020B0604030504040204" pitchFamily="34" charset="0"/>
              </a:rPr>
              <a:t>Watever</a:t>
            </a:r>
            <a:r>
              <a:rPr lang="en-US" sz="1050" dirty="0">
                <a:latin typeface="Verdana" panose="020B0604030504040204" pitchFamily="34" charset="0"/>
                <a:ea typeface="Verdana" panose="020B0604030504040204" pitchFamily="34" charset="0"/>
              </a:rPr>
              <a:t>, Inc. shall not be responsible or liable, directly or indirectly, for any damage or loss caused or alleged to be caused by or in connection with use of or reliance on any such content, goods or services available on or through any such web sites or services.</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Changes</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We reserve the right, at our sole discretion, to modify or replace these Terms at any time. If a revision is material we will try to provide at least 30 days' notice prior to any new terms taking effect. What constitutes a material change will be determined at our sole discretion.</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Contact Us</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If you have any questions about these Terms, please contact us.</a:t>
            </a:r>
          </a:p>
        </p:txBody>
      </p:sp>
    </p:spTree>
    <p:extLst>
      <p:ext uri="{BB962C8B-B14F-4D97-AF65-F5344CB8AC3E}">
        <p14:creationId xmlns:p14="http://schemas.microsoft.com/office/powerpoint/2010/main" val="42277285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B676A595-CA40-456A-905B-EF27DD69B8A8}"/>
              </a:ext>
            </a:extLst>
          </p:cNvPr>
          <p:cNvGraphicFramePr>
            <a:graphicFrameLocks noChangeAspect="1"/>
          </p:cNvGraphicFramePr>
          <p:nvPr>
            <p:custDataLst>
              <p:tags r:id="rId2"/>
            </p:custDataLs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0496" name="think-cell Slide" r:id="rId4" imgW="501" imgH="502" progId="TCLayout.ActiveDocument.1">
                  <p:embed/>
                </p:oleObj>
              </mc:Choice>
              <mc:Fallback>
                <p:oleObj name="think-cell Slide" r:id="rId4" imgW="501" imgH="502" progId="TCLayout.ActiveDocument.1">
                  <p:embed/>
                  <p:pic>
                    <p:nvPicPr>
                      <p:cNvPr id="4" name="Object 3" hidden="1">
                        <a:extLst>
                          <a:ext uri="{FF2B5EF4-FFF2-40B4-BE49-F238E27FC236}">
                            <a16:creationId xmlns:a16="http://schemas.microsoft.com/office/drawing/2014/main" id="{B676A595-CA40-456A-905B-EF27DD69B8A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59" name="TextBox 58">
            <a:extLst>
              <a:ext uri="{FF2B5EF4-FFF2-40B4-BE49-F238E27FC236}">
                <a16:creationId xmlns:a16="http://schemas.microsoft.com/office/drawing/2014/main" id="{78F07035-C790-4E94-B3F4-05F96FB1723B}"/>
              </a:ext>
            </a:extLst>
          </p:cNvPr>
          <p:cNvSpPr txBox="1"/>
          <p:nvPr/>
        </p:nvSpPr>
        <p:spPr>
          <a:xfrm>
            <a:off x="634255" y="372001"/>
            <a:ext cx="11169274" cy="5909310"/>
          </a:xfrm>
          <a:prstGeom prst="rect">
            <a:avLst/>
          </a:prstGeom>
          <a:noFill/>
        </p:spPr>
        <p:txBody>
          <a:bodyPr wrap="square" rtlCol="0">
            <a:spAutoFit/>
          </a:bodyPr>
          <a:lstStyle/>
          <a:p>
            <a:r>
              <a:rPr lang="en-US" sz="1050" dirty="0">
                <a:latin typeface="Verdana" panose="020B0604030504040204" pitchFamily="34" charset="0"/>
                <a:ea typeface="Verdana" panose="020B0604030504040204" pitchFamily="34" charset="0"/>
              </a:rPr>
              <a:t>Cookie Policy</a:t>
            </a:r>
          </a:p>
          <a:p>
            <a:endParaRPr lang="en-US" sz="1050" dirty="0">
              <a:latin typeface="Verdana" panose="020B0604030504040204" pitchFamily="34" charset="0"/>
              <a:ea typeface="Verdana" panose="020B0604030504040204" pitchFamily="34" charset="0"/>
            </a:endParaRPr>
          </a:p>
          <a:p>
            <a:r>
              <a:rPr lang="en-US" sz="1050" dirty="0" err="1">
                <a:latin typeface="Verdana" panose="020B0604030504040204" pitchFamily="34" charset="0"/>
                <a:ea typeface="Verdana" panose="020B0604030504040204" pitchFamily="34" charset="0"/>
              </a:rPr>
              <a:t>Watever</a:t>
            </a:r>
            <a:r>
              <a:rPr lang="en-US" sz="1050" dirty="0">
                <a:latin typeface="Verdana" panose="020B0604030504040204" pitchFamily="34" charset="0"/>
                <a:ea typeface="Verdana" panose="020B0604030504040204" pitchFamily="34" charset="0"/>
              </a:rPr>
              <a:t>, Inc. (“we” or “us” or “our”) may use cookies, web beacons, tracking pixels, and other tracking technologies when you visit our website </a:t>
            </a:r>
            <a:r>
              <a:rPr lang="en-US" sz="1050" dirty="0" err="1">
                <a:latin typeface="Verdana" panose="020B0604030504040204" pitchFamily="34" charset="0"/>
                <a:ea typeface="Verdana" panose="020B0604030504040204" pitchFamily="34" charset="0"/>
              </a:rPr>
              <a:t>watever.life</a:t>
            </a:r>
            <a:r>
              <a:rPr lang="en-US" sz="1050" dirty="0">
                <a:latin typeface="Verdana" panose="020B0604030504040204" pitchFamily="34" charset="0"/>
                <a:ea typeface="Verdana" panose="020B0604030504040204" pitchFamily="34" charset="0"/>
              </a:rPr>
              <a:t>, including any other media form, media channel, mobile website, or mobile application related or connected thereto (collectively, the “Site”) to help customize the Site and improve your experience. </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We reserve the right to make changes to this Cookie Policy at any time and for any reason. We will alert you about any changes by updating the “Last Updated” date of this Cookie Policy. Any changes or modifications will be effective immediately upon posting the updated Cookie Policy on the Site, and you waive the right to receive specific notice of each such change or modification. </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You are encouraged to periodically review this Cookie Policy to stay informed of updates. You will be deemed to have been made aware of, will be subject to, and will be deemed to have accepted the changes in any revised Cookie Policy by your continued use of the Site after the date such revised Cookie Policy is posted. </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USE OF COOKIES</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A “cookie” is a string of information which assigns you a unique identifier that we store on your computer. Your browser then provides that unique identifier to use each time you submit a query to the Site. We use cookies on the Site to, among other things, keep track of services you have used, record registration information, record your user preferences, keep you logged into the Site, facilitate purchase procedures, and track the pages you visit. Cookies help us understand how the Site is being used and improve your user experience. </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TYPES OF COOKIES</a:t>
            </a:r>
          </a:p>
          <a:p>
            <a:r>
              <a:rPr lang="en-US" sz="1050" dirty="0">
                <a:latin typeface="Verdana" panose="020B0604030504040204" pitchFamily="34" charset="0"/>
                <a:ea typeface="Verdana" panose="020B0604030504040204" pitchFamily="34" charset="0"/>
              </a:rPr>
              <a:t>The following types of cookies may be used when you visit the Site:</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Advertising Cookies</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Advertising cookies are placed on your computer by advertisers and ad servers in order to display advertisements that are most likely to be of interest to you. These cookies allow advertisers and ad servers to gather information about your visits to the Site and other websites, alternate the ads sent to a specific computer, and track how often an ad has been viewed and by whom. These cookies are linked to a computer and do not gather any personal information about you. </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Analytics Cookies</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Analytics cookies monitor how users reached the Site, and how they interact with and move around once on the Site. These cookies let us know what features on the Site are working the best and what features on the Site can be improved. </a:t>
            </a:r>
          </a:p>
          <a:p>
            <a:endParaRPr lang="en-US" sz="1050" dirty="0">
              <a:latin typeface="Verdana" panose="020B0604030504040204" pitchFamily="34" charset="0"/>
              <a:ea typeface="Verdana" panose="020B0604030504040204" pitchFamily="34" charset="0"/>
            </a:endParaRPr>
          </a:p>
        </p:txBody>
      </p:sp>
    </p:spTree>
    <p:extLst>
      <p:ext uri="{BB962C8B-B14F-4D97-AF65-F5344CB8AC3E}">
        <p14:creationId xmlns:p14="http://schemas.microsoft.com/office/powerpoint/2010/main" val="2517393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B676A595-CA40-456A-905B-EF27DD69B8A8}"/>
              </a:ext>
            </a:extLst>
          </p:cNvPr>
          <p:cNvGraphicFramePr>
            <a:graphicFrameLocks noChangeAspect="1"/>
          </p:cNvGraphicFramePr>
          <p:nvPr>
            <p:custDataLst>
              <p:tags r:id="rId2"/>
            </p:custDataLs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1521" name="think-cell Slide" r:id="rId4" imgW="501" imgH="502" progId="TCLayout.ActiveDocument.1">
                  <p:embed/>
                </p:oleObj>
              </mc:Choice>
              <mc:Fallback>
                <p:oleObj name="think-cell Slide" r:id="rId4" imgW="501" imgH="502" progId="TCLayout.ActiveDocument.1">
                  <p:embed/>
                  <p:pic>
                    <p:nvPicPr>
                      <p:cNvPr id="4" name="Object 3" hidden="1">
                        <a:extLst>
                          <a:ext uri="{FF2B5EF4-FFF2-40B4-BE49-F238E27FC236}">
                            <a16:creationId xmlns:a16="http://schemas.microsoft.com/office/drawing/2014/main" id="{B676A595-CA40-456A-905B-EF27DD69B8A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59" name="TextBox 58">
            <a:extLst>
              <a:ext uri="{FF2B5EF4-FFF2-40B4-BE49-F238E27FC236}">
                <a16:creationId xmlns:a16="http://schemas.microsoft.com/office/drawing/2014/main" id="{78F07035-C790-4E94-B3F4-05F96FB1723B}"/>
              </a:ext>
            </a:extLst>
          </p:cNvPr>
          <p:cNvSpPr txBox="1"/>
          <p:nvPr/>
        </p:nvSpPr>
        <p:spPr>
          <a:xfrm>
            <a:off x="634255" y="372001"/>
            <a:ext cx="11169274" cy="6070893"/>
          </a:xfrm>
          <a:prstGeom prst="rect">
            <a:avLst/>
          </a:prstGeom>
          <a:noFill/>
        </p:spPr>
        <p:txBody>
          <a:bodyPr wrap="square" rtlCol="0">
            <a:spAutoFit/>
          </a:bodyPr>
          <a:lstStyle/>
          <a:p>
            <a:r>
              <a:rPr lang="en-US" sz="1050" dirty="0">
                <a:latin typeface="Verdana" panose="020B0604030504040204" pitchFamily="34" charset="0"/>
                <a:ea typeface="Verdana" panose="020B0604030504040204" pitchFamily="34" charset="0"/>
              </a:rPr>
              <a:t>Our Cookies</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Our cookies are “first-party cookies”, and can be either permanent or temporary. These are necessary cookies, without which the Site won't work properly or be able to provide certain features and functionalities. Some of these may be manually disabled in your browser, but may affect the functionality of the Site.</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Personalization Cookies</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Personalization cookies are used to recognize repeat visitors to the Site. We use these cookies to record your browsing history, the pages you have visited, and your settings and preferences each time you visit the Site. </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Security Cookies</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Security cookies help identify and prevent security risks. We use these cookies to authenticate users and protect user data from unauthorized parties.</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Site Management Cookies</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Site management cookies are used to maintain your identity or session on the Site so that you are not logged off unexpectedly, and any information you enter is retained from page to page. These cookies cannot be turned off individually, but you can disable all cookies in your browser.</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Third-Party Cookies</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Third-party cookies may be place on your computer when you visit the Site by companies that run certain services we offer. These cookies allow the third parties to gather and track certain information about you. These cookies can be manually disabled in your browser. </a:t>
            </a:r>
          </a:p>
          <a:p>
            <a:endParaRPr lang="en-US" sz="1050" dirty="0">
              <a:latin typeface="Verdana" panose="020B0604030504040204" pitchFamily="34" charset="0"/>
              <a:ea typeface="Verdana" panose="020B0604030504040204" pitchFamily="34" charset="0"/>
            </a:endParaRP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CONTROL OF COOKIES</a:t>
            </a:r>
          </a:p>
          <a:p>
            <a:r>
              <a:rPr lang="en-US" sz="1050" dirty="0">
                <a:latin typeface="Verdana" panose="020B0604030504040204" pitchFamily="34" charset="0"/>
                <a:ea typeface="Verdana" panose="020B0604030504040204" pitchFamily="34" charset="0"/>
              </a:rPr>
              <a:t>Most browsers are set to accept cookies by default. However, you can remove or reject cookies in your browser’s settings. Please be aware that such action could affect the availability and functionality of the Site. </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For more information on how to control cookies, check your browser or device’s settings for how you can control or reject cookies, or visit the following links:</a:t>
            </a:r>
          </a:p>
          <a:p>
            <a:endParaRPr lang="en-US" sz="1050" dirty="0">
              <a:latin typeface="Verdana" panose="020B0604030504040204" pitchFamily="34" charset="0"/>
              <a:ea typeface="Verdana" panose="020B0604030504040204" pitchFamily="34" charset="0"/>
            </a:endParaRPr>
          </a:p>
          <a:p>
            <a:r>
              <a:rPr lang="en-US" sz="1050" dirty="0">
                <a:latin typeface="Verdana" panose="020B0604030504040204" pitchFamily="34" charset="0"/>
                <a:ea typeface="Verdana" panose="020B0604030504040204" pitchFamily="34" charset="0"/>
              </a:rPr>
              <a:t>Apple Safari</a:t>
            </a:r>
          </a:p>
          <a:p>
            <a:r>
              <a:rPr lang="en-US" sz="1050" dirty="0">
                <a:latin typeface="Verdana" panose="020B0604030504040204" pitchFamily="34" charset="0"/>
                <a:ea typeface="Verdana" panose="020B0604030504040204" pitchFamily="34" charset="0"/>
              </a:rPr>
              <a:t>Google Chrome</a:t>
            </a:r>
          </a:p>
          <a:p>
            <a:r>
              <a:rPr lang="en-US" sz="1050" dirty="0">
                <a:latin typeface="Verdana" panose="020B0604030504040204" pitchFamily="34" charset="0"/>
                <a:ea typeface="Verdana" panose="020B0604030504040204" pitchFamily="34" charset="0"/>
              </a:rPr>
              <a:t>Microsoft Edge</a:t>
            </a:r>
          </a:p>
          <a:p>
            <a:r>
              <a:rPr lang="en-US" sz="1050" dirty="0">
                <a:latin typeface="Verdana" panose="020B0604030504040204" pitchFamily="34" charset="0"/>
                <a:ea typeface="Verdana" panose="020B0604030504040204" pitchFamily="34" charset="0"/>
              </a:rPr>
              <a:t>Microsoft Internet Explorer</a:t>
            </a:r>
          </a:p>
          <a:p>
            <a:r>
              <a:rPr lang="en-US" sz="1050" dirty="0">
                <a:latin typeface="Verdana" panose="020B0604030504040204" pitchFamily="34" charset="0"/>
                <a:ea typeface="Verdana" panose="020B0604030504040204" pitchFamily="34" charset="0"/>
              </a:rPr>
              <a:t>Mozilla Firefox</a:t>
            </a:r>
          </a:p>
        </p:txBody>
      </p:sp>
    </p:spTree>
    <p:extLst>
      <p:ext uri="{BB962C8B-B14F-4D97-AF65-F5344CB8AC3E}">
        <p14:creationId xmlns:p14="http://schemas.microsoft.com/office/powerpoint/2010/main" val="29569902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8zmvJabN3fChNR473KXWsQ"/>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5186</TotalTime>
  <Words>2569</Words>
  <Application>Microsoft Office PowerPoint</Application>
  <PresentationFormat>Widescreen</PresentationFormat>
  <Paragraphs>176</Paragraphs>
  <Slides>10</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6" baseType="lpstr">
      <vt:lpstr>Arial</vt:lpstr>
      <vt:lpstr>Calibri</vt:lpstr>
      <vt:lpstr>Calibri Light</vt:lpstr>
      <vt:lpstr>Verdana</vt:lpstr>
      <vt:lpstr>Office Theme</vt:lpstr>
      <vt:lpstr>think-cell Slide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Bruun-Jensen, Jacob</dc:creator>
  <cp:lastModifiedBy>Bruun-Jensen, Jacob</cp:lastModifiedBy>
  <cp:revision>76</cp:revision>
  <dcterms:created xsi:type="dcterms:W3CDTF">2019-10-13T23:14:14Z</dcterms:created>
  <dcterms:modified xsi:type="dcterms:W3CDTF">2019-10-22T02:02:37Z</dcterms:modified>
</cp:coreProperties>
</file>

<file path=docProps/thumbnail.jpeg>
</file>